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7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75" r:id="rId16"/>
    <p:sldId id="273" r:id="rId17"/>
    <p:sldId id="272" r:id="rId18"/>
    <p:sldId id="269" r:id="rId19"/>
    <p:sldId id="271"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91"/>
    <p:restoredTop sz="94694"/>
  </p:normalViewPr>
  <p:slideViewPr>
    <p:cSldViewPr snapToGrid="0" snapToObjects="1">
      <p:cViewPr varScale="1">
        <p:scale>
          <a:sx n="141" d="100"/>
          <a:sy n="141"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pPr/>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310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236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853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249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4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8427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228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48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63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3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58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6/10/19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4658"/>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hyperlink" Target="https://github.com/Theano/Theano" TargetMode="External"/><Relationship Id="rId4" Type="http://schemas.openxmlformats.org/officeDocument/2006/relationships/hyperlink" Target="https://github.com/Microsoft/cnt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80CF-9261-4B4D-A083-D43E925ECF1B}"/>
              </a:ext>
            </a:extLst>
          </p:cNvPr>
          <p:cNvSpPr>
            <a:spLocks noGrp="1"/>
          </p:cNvSpPr>
          <p:nvPr>
            <p:ph type="ctrTitle"/>
          </p:nvPr>
        </p:nvSpPr>
        <p:spPr/>
        <p:txBody>
          <a:bodyPr>
            <a:normAutofit/>
          </a:bodyPr>
          <a:lstStyle/>
          <a:p>
            <a:r>
              <a:rPr lang="en-US" dirty="0"/>
              <a:t>Building a machine learning model</a:t>
            </a:r>
          </a:p>
        </p:txBody>
      </p:sp>
      <p:sp>
        <p:nvSpPr>
          <p:cNvPr id="3" name="Subtitle 2">
            <a:extLst>
              <a:ext uri="{FF2B5EF4-FFF2-40B4-BE49-F238E27FC236}">
                <a16:creationId xmlns:a16="http://schemas.microsoft.com/office/drawing/2014/main" id="{9EEBAAD1-1158-5A41-A388-A72FA6626175}"/>
              </a:ext>
            </a:extLst>
          </p:cNvPr>
          <p:cNvSpPr>
            <a:spLocks noGrp="1"/>
          </p:cNvSpPr>
          <p:nvPr>
            <p:ph type="subTitle" idx="1"/>
          </p:nvPr>
        </p:nvSpPr>
        <p:spPr/>
        <p:txBody>
          <a:bodyPr>
            <a:normAutofit/>
          </a:bodyPr>
          <a:lstStyle/>
          <a:p>
            <a:r>
              <a:rPr lang="en-US" dirty="0" err="1"/>
              <a:t>Xiantong</a:t>
            </a:r>
            <a:r>
              <a:rPr lang="en-US" dirty="0"/>
              <a:t> Wang</a:t>
            </a:r>
          </a:p>
          <a:p>
            <a:r>
              <a:rPr lang="en-US" dirty="0" err="1"/>
              <a:t>CLaSP</a:t>
            </a:r>
            <a:endParaRPr lang="en-US" dirty="0"/>
          </a:p>
        </p:txBody>
      </p:sp>
    </p:spTree>
    <p:extLst>
      <p:ext uri="{BB962C8B-B14F-4D97-AF65-F5344CB8AC3E}">
        <p14:creationId xmlns:p14="http://schemas.microsoft.com/office/powerpoint/2010/main" val="352639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28E-BAD0-3C47-AA70-65C42F3866BC}"/>
              </a:ext>
            </a:extLst>
          </p:cNvPr>
          <p:cNvSpPr>
            <a:spLocks noGrp="1"/>
          </p:cNvSpPr>
          <p:nvPr>
            <p:ph type="title"/>
          </p:nvPr>
        </p:nvSpPr>
        <p:spPr/>
        <p:txBody>
          <a:bodyPr/>
          <a:lstStyle/>
          <a:p>
            <a:r>
              <a:rPr lang="en-US" dirty="0"/>
              <a:t>Train the model</a:t>
            </a:r>
          </a:p>
        </p:txBody>
      </p:sp>
      <p:sp>
        <p:nvSpPr>
          <p:cNvPr id="7" name="TextBox 6">
            <a:extLst>
              <a:ext uri="{FF2B5EF4-FFF2-40B4-BE49-F238E27FC236}">
                <a16:creationId xmlns:a16="http://schemas.microsoft.com/office/drawing/2014/main" id="{CAE26F79-BFA3-3C40-BCBC-AF3E5CC89F35}"/>
              </a:ext>
            </a:extLst>
          </p:cNvPr>
          <p:cNvSpPr txBox="1"/>
          <p:nvPr/>
        </p:nvSpPr>
        <p:spPr>
          <a:xfrm>
            <a:off x="1095469" y="2172832"/>
            <a:ext cx="4490519" cy="377269"/>
          </a:xfrm>
          <a:prstGeom prst="rect">
            <a:avLst/>
          </a:prstGeom>
          <a:noFill/>
        </p:spPr>
        <p:txBody>
          <a:bodyPr wrap="square" rtlCol="0">
            <a:spAutoFit/>
          </a:bodyPr>
          <a:lstStyle/>
          <a:p>
            <a:pPr marL="285750" indent="-285750">
              <a:buFont typeface="Arial" panose="020B0604020202020204" pitchFamily="34" charset="0"/>
              <a:buChar char="•"/>
            </a:pPr>
            <a:r>
              <a:rPr lang="en-US" dirty="0"/>
              <a:t>file </a:t>
            </a:r>
            <a:r>
              <a:rPr lang="en-US" dirty="0" err="1"/>
              <a:t>train.py</a:t>
            </a:r>
            <a:r>
              <a:rPr lang="en-US" dirty="0"/>
              <a:t>:</a:t>
            </a:r>
          </a:p>
        </p:txBody>
      </p:sp>
      <p:sp>
        <p:nvSpPr>
          <p:cNvPr id="8" name="Rectangle 7">
            <a:extLst>
              <a:ext uri="{FF2B5EF4-FFF2-40B4-BE49-F238E27FC236}">
                <a16:creationId xmlns:a16="http://schemas.microsoft.com/office/drawing/2014/main" id="{19DCEB76-D271-C746-A5C0-B0F5142318D3}"/>
              </a:ext>
            </a:extLst>
          </p:cNvPr>
          <p:cNvSpPr/>
          <p:nvPr/>
        </p:nvSpPr>
        <p:spPr>
          <a:xfrm>
            <a:off x="1095468" y="2464844"/>
            <a:ext cx="10864159" cy="3785652"/>
          </a:xfrm>
          <a:prstGeom prst="rect">
            <a:avLst/>
          </a:prstGeom>
        </p:spPr>
        <p:txBody>
          <a:bodyPr wrap="square">
            <a:spAutoFit/>
          </a:bodyPr>
          <a:lstStyle/>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FF"/>
                </a:solidFill>
                <a:latin typeface="Menlo" panose="020B0609030804020204" pitchFamily="49" charset="0"/>
                <a:ea typeface="Menlo" panose="020B0609030804020204" pitchFamily="49" charset="0"/>
                <a:cs typeface="Menlo" panose="020B0609030804020204" pitchFamily="49" charset="0"/>
              </a:rPr>
              <a:t>models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LSTM_User</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keras.models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load_model</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keras.backend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clear_session</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model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LSTM(</a:t>
            </a:r>
            <a:r>
              <a:rPr lang="en-US" sz="1600" dirty="0" err="1">
                <a:latin typeface="Menlo" panose="020B0609030804020204" pitchFamily="49" charset="0"/>
                <a:ea typeface="Menlo" panose="020B0609030804020204" pitchFamily="49" charset="0"/>
                <a:cs typeface="Menlo" panose="020B0609030804020204" pitchFamily="49" charset="0"/>
              </a:rPr>
              <a:t>num_period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num_feature</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history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fit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X_train</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y_train</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validation_data</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X_test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y_test</a:t>
            </a:r>
            <a:r>
              <a:rPr lang="en-US" sz="1600" dirty="0">
                <a:latin typeface="Menlo" panose="020B0609030804020204" pitchFamily="49" charset="0"/>
                <a:ea typeface="Menlo" panose="020B0609030804020204" pitchFamily="49" charset="0"/>
                <a:cs typeface="Menlo" panose="020B0609030804020204" pitchFamily="49" charset="0"/>
              </a:rPr>
              <a:t>), epochs</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=8</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batch_size</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=10</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y_pred_sw</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predict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X_test</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solidFill>
                <a:srgbClr val="408080"/>
              </a:solidFill>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408080"/>
                </a:solidFill>
                <a:latin typeface="Menlo" panose="020B0609030804020204" pitchFamily="49" charset="0"/>
                <a:ea typeface="Menlo" panose="020B0609030804020204" pitchFamily="49" charset="0"/>
                <a:cs typeface="Menlo" panose="020B0609030804020204" pitchFamily="49" charset="0"/>
              </a:rPr>
              <a:t># save and load the model for future use</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save</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"model.h5"</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model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load_model</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'model.h5’</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clear_session</a:t>
            </a:r>
            <a:r>
              <a:rPr lang="en-US" sz="1600" dirty="0">
                <a:latin typeface="Menlo" panose="020B0609030804020204" pitchFamily="49" charset="0"/>
                <a:ea typeface="Menlo" panose="020B0609030804020204" pitchFamily="49" charset="0"/>
                <a:cs typeface="Menlo" panose="020B0609030804020204" pitchFamily="49" charset="0"/>
              </a:rPr>
              <a:t>() </a:t>
            </a:r>
            <a:endParaRPr lang="en-US" sz="1600" dirty="0">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77944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A4457-C102-2749-8C91-BEC7C8762230}"/>
              </a:ext>
            </a:extLst>
          </p:cNvPr>
          <p:cNvSpPr>
            <a:spLocks noGrp="1"/>
          </p:cNvSpPr>
          <p:nvPr>
            <p:ph type="title"/>
          </p:nvPr>
        </p:nvSpPr>
        <p:spPr/>
        <p:txBody>
          <a:bodyPr/>
          <a:lstStyle/>
          <a:p>
            <a:r>
              <a:rPr lang="en-US" dirty="0"/>
              <a:t>Evaluate the model</a:t>
            </a:r>
          </a:p>
        </p:txBody>
      </p:sp>
      <p:sp>
        <p:nvSpPr>
          <p:cNvPr id="4" name="Rectangle 3">
            <a:extLst>
              <a:ext uri="{FF2B5EF4-FFF2-40B4-BE49-F238E27FC236}">
                <a16:creationId xmlns:a16="http://schemas.microsoft.com/office/drawing/2014/main" id="{E8D1DB8B-66DC-734B-9BC3-F99CAC74A07A}"/>
              </a:ext>
            </a:extLst>
          </p:cNvPr>
          <p:cNvSpPr/>
          <p:nvPr/>
        </p:nvSpPr>
        <p:spPr>
          <a:xfrm>
            <a:off x="1024128" y="2084832"/>
            <a:ext cx="10700110" cy="2554545"/>
          </a:xfrm>
          <a:prstGeom prst="rect">
            <a:avLst/>
          </a:prstGeom>
        </p:spPr>
        <p:txBody>
          <a:bodyPr wrap="square">
            <a:spAutoFit/>
          </a:bodyPr>
          <a:lstStyle/>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sklearn.metrics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roc_curve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confusion_matrix</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auc</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predict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X_test</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fpr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tpr</a:t>
            </a:r>
            <a:r>
              <a:rPr lang="en-US" sz="1600" dirty="0">
                <a:latin typeface="Menlo" panose="020B0609030804020204" pitchFamily="49" charset="0"/>
                <a:ea typeface="Menlo" panose="020B0609030804020204" pitchFamily="49" charset="0"/>
                <a:cs typeface="Menlo" panose="020B0609030804020204" pitchFamily="49" charset="0"/>
              </a:rPr>
              <a:t>, threshold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roc_curve</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y_test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auc</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auc</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fpr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tpr</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&lt;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0</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&gt;=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tn</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fp</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fn</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tp</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confusion_matrix</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y_test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y_pred</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ravel() </a:t>
            </a:r>
            <a:endParaRPr lang="en-US" sz="1600" dirty="0">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81369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51AB-B8EA-564D-B2F5-5E1A3E790571}"/>
              </a:ext>
            </a:extLst>
          </p:cNvPr>
          <p:cNvSpPr>
            <a:spLocks noGrp="1"/>
          </p:cNvSpPr>
          <p:nvPr>
            <p:ph type="title"/>
          </p:nvPr>
        </p:nvSpPr>
        <p:spPr/>
        <p:txBody>
          <a:bodyPr/>
          <a:lstStyle/>
          <a:p>
            <a:r>
              <a:rPr lang="en-US" dirty="0"/>
              <a:t>Build a LSTM sequence classification model using </a:t>
            </a:r>
            <a:r>
              <a:rPr lang="en-US" dirty="0" err="1"/>
              <a:t>Pytorch</a:t>
            </a:r>
            <a:endParaRPr lang="en-US" dirty="0"/>
          </a:p>
        </p:txBody>
      </p:sp>
      <p:sp>
        <p:nvSpPr>
          <p:cNvPr id="3" name="Content Placeholder 2">
            <a:extLst>
              <a:ext uri="{FF2B5EF4-FFF2-40B4-BE49-F238E27FC236}">
                <a16:creationId xmlns:a16="http://schemas.microsoft.com/office/drawing/2014/main" id="{D3708DEA-CEA4-9F42-BB3B-3031D2892497}"/>
              </a:ext>
            </a:extLst>
          </p:cNvPr>
          <p:cNvSpPr>
            <a:spLocks noGrp="1"/>
          </p:cNvSpPr>
          <p:nvPr>
            <p:ph idx="1"/>
          </p:nvPr>
        </p:nvSpPr>
        <p:spPr>
          <a:xfrm>
            <a:off x="1024127" y="3855887"/>
            <a:ext cx="9720073" cy="1834564"/>
          </a:xfrm>
        </p:spPr>
        <p:txBody>
          <a:bodyPr/>
          <a:lstStyle/>
          <a:p>
            <a:pPr algn="just"/>
            <a:r>
              <a:rPr lang="en-US" dirty="0" err="1"/>
              <a:t>PyTorch</a:t>
            </a:r>
            <a:r>
              <a:rPr lang="en-US" dirty="0"/>
              <a:t> is a Python-based scientific computing package targeted at two sets of audiences:</a:t>
            </a:r>
          </a:p>
          <a:p>
            <a:pPr marL="457200" indent="-457200" algn="just">
              <a:buFont typeface="+mj-lt"/>
              <a:buAutoNum type="arabicPeriod"/>
            </a:pPr>
            <a:r>
              <a:rPr lang="en-US" dirty="0"/>
              <a:t>A replacement for NumPy to use the power of GPUs</a:t>
            </a:r>
          </a:p>
          <a:p>
            <a:pPr marL="457200" indent="-457200" algn="just">
              <a:buFont typeface="+mj-lt"/>
              <a:buAutoNum type="arabicPeriod"/>
            </a:pPr>
            <a:r>
              <a:rPr lang="en-US" dirty="0"/>
              <a:t>A deep learning research platform that provides maximum flexibility and speed</a:t>
            </a:r>
          </a:p>
          <a:p>
            <a:pPr marL="0" indent="0" algn="just">
              <a:buNone/>
            </a:pPr>
            <a:endParaRPr lang="en-US" dirty="0"/>
          </a:p>
        </p:txBody>
      </p:sp>
      <p:pic>
        <p:nvPicPr>
          <p:cNvPr id="4" name="Picture 3">
            <a:extLst>
              <a:ext uri="{FF2B5EF4-FFF2-40B4-BE49-F238E27FC236}">
                <a16:creationId xmlns:a16="http://schemas.microsoft.com/office/drawing/2014/main" id="{D9D2A101-F5AA-4047-B04B-61B49396DDCC}"/>
              </a:ext>
            </a:extLst>
          </p:cNvPr>
          <p:cNvPicPr>
            <a:picLocks noChangeAspect="1"/>
          </p:cNvPicPr>
          <p:nvPr/>
        </p:nvPicPr>
        <p:blipFill>
          <a:blip r:embed="rId2"/>
          <a:stretch>
            <a:fillRect/>
          </a:stretch>
        </p:blipFill>
        <p:spPr>
          <a:xfrm>
            <a:off x="671967" y="2601845"/>
            <a:ext cx="4151994" cy="827155"/>
          </a:xfrm>
          <a:prstGeom prst="rect">
            <a:avLst/>
          </a:prstGeom>
        </p:spPr>
      </p:pic>
    </p:spTree>
    <p:extLst>
      <p:ext uri="{BB962C8B-B14F-4D97-AF65-F5344CB8AC3E}">
        <p14:creationId xmlns:p14="http://schemas.microsoft.com/office/powerpoint/2010/main" val="232675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4807-77A0-C04A-9824-DD1BF284CC63}"/>
              </a:ext>
            </a:extLst>
          </p:cNvPr>
          <p:cNvSpPr>
            <a:spLocks noGrp="1"/>
          </p:cNvSpPr>
          <p:nvPr>
            <p:ph type="title"/>
          </p:nvPr>
        </p:nvSpPr>
        <p:spPr/>
        <p:txBody>
          <a:bodyPr/>
          <a:lstStyle/>
          <a:p>
            <a:r>
              <a:rPr lang="en-US" dirty="0"/>
              <a:t>What’s inside the </a:t>
            </a:r>
            <a:r>
              <a:rPr lang="en-US" dirty="0" err="1"/>
              <a:t>model.fit</a:t>
            </a:r>
            <a:r>
              <a:rPr lang="en-US" dirty="0"/>
              <a:t>? </a:t>
            </a:r>
            <a:br>
              <a:rPr lang="en-US" dirty="0"/>
            </a:br>
            <a:r>
              <a:rPr lang="en-US" dirty="0"/>
              <a:t>– Backward 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C16FF-F453-C14B-BDD1-12F8221162E6}"/>
                  </a:ext>
                </a:extLst>
              </p:cNvPr>
              <p:cNvSpPr>
                <a:spLocks noGrp="1"/>
              </p:cNvSpPr>
              <p:nvPr>
                <p:ph idx="1"/>
              </p:nvPr>
            </p:nvSpPr>
            <p:spPr>
              <a:xfrm>
                <a:off x="1024127" y="2084832"/>
                <a:ext cx="9720073" cy="4419600"/>
              </a:xfrm>
            </p:spPr>
            <p:txBody>
              <a:bodyPr>
                <a:normAutofit/>
              </a:bodyPr>
              <a:lstStyle/>
              <a:p>
                <a:pPr marL="0" indent="0">
                  <a:buNone/>
                </a:pPr>
                <a:r>
                  <a:rPr lang="en-US" dirty="0"/>
                  <a:t>Training samples: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2, …, </m:t>
                    </m:r>
                    <m:r>
                      <a:rPr lang="en-US" b="0" i="1" smtClean="0">
                        <a:latin typeface="Cambria Math" panose="02040503050406030204" pitchFamily="18" charset="0"/>
                      </a:rPr>
                      <m:t>𝑚</m:t>
                    </m:r>
                  </m:oMath>
                </a14:m>
                <a:endParaRPr lang="en-US" dirty="0"/>
              </a:p>
              <a:p>
                <a:pPr marL="0" indent="0">
                  <a:buNone/>
                </a:pPr>
                <a:r>
                  <a:rPr lang="en-US" dirty="0"/>
                  <a:t>Minimize the objective function for single training sample: </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func>
                        </m:e>
                        <m:sup>
                          <m:r>
                            <a:rPr lang="en-US" b="0" i="1" smtClean="0">
                              <a:latin typeface="Cambria Math" panose="02040503050406030204" pitchFamily="18" charset="0"/>
                            </a:rPr>
                            <m:t>2</m:t>
                          </m:r>
                        </m:sup>
                      </m:sSup>
                    </m:oMath>
                  </m:oMathPara>
                </a14:m>
                <a:endParaRPr lang="en-US" dirty="0"/>
              </a:p>
              <a:p>
                <a:pPr marL="0" indent="0">
                  <a:buNone/>
                </a:pPr>
                <a:r>
                  <a:rPr lang="en-US" dirty="0"/>
                  <a:t>Minimize the objective function for entire training set:</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nary>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=1</m:t>
                          </m:r>
                        </m:sub>
                        <m:sup>
                          <m:r>
                            <a:rPr lang="en-US" b="0" i="1" smtClean="0">
                              <a:latin typeface="Cambria Math" panose="02040503050406030204" pitchFamily="18" charset="0"/>
                            </a:rPr>
                            <m:t>𝐿</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e>
                              </m:d>
                            </m:e>
                            <m:sup>
                              <m:r>
                                <a:rPr lang="en-US" b="0" i="1" smtClean="0">
                                  <a:latin typeface="Cambria Math" panose="02040503050406030204" pitchFamily="18" charset="0"/>
                                </a:rPr>
                                <m:t>2</m:t>
                              </m:r>
                            </m:sup>
                          </m:sSup>
                        </m:e>
                      </m:nary>
                    </m:oMath>
                  </m:oMathPara>
                </a14:m>
                <a:endParaRPr lang="en-US" dirty="0"/>
              </a:p>
              <a:p>
                <a:pPr marL="0" indent="0">
                  <a:buNone/>
                </a:pPr>
                <a:r>
                  <a:rPr lang="en-US" dirty="0"/>
                  <a:t>Using gradient descent method to update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𝑏</m:t>
                    </m:r>
                  </m:oMath>
                </a14:m>
                <a:endParaRPr lang="en-US" dirty="0"/>
              </a:p>
              <a:p>
                <a:pPr marL="0" indent="0">
                  <a:buNone/>
                </a:pP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num>
                      <m:den>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den>
                    </m:f>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num>
                      <m:den>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den>
                    </m:f>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CFC16FF-F453-C14B-BDD1-12F8221162E6}"/>
                  </a:ext>
                </a:extLst>
              </p:cNvPr>
              <p:cNvSpPr>
                <a:spLocks noGrp="1" noRot="1" noChangeAspect="1" noMove="1" noResize="1" noEditPoints="1" noAdjustHandles="1" noChangeArrowheads="1" noChangeShapeType="1" noTextEdit="1"/>
              </p:cNvSpPr>
              <p:nvPr>
                <p:ph idx="1"/>
              </p:nvPr>
            </p:nvSpPr>
            <p:spPr>
              <a:xfrm>
                <a:off x="1024127" y="2084832"/>
                <a:ext cx="9720073" cy="4419600"/>
              </a:xfrm>
              <a:blipFill>
                <a:blip r:embed="rId2"/>
                <a:stretch>
                  <a:fillRect l="-1175" t="-1146" b="-458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202EC65-F444-F548-9E76-D3C885444AA3}"/>
              </a:ext>
            </a:extLst>
          </p:cNvPr>
          <p:cNvPicPr>
            <a:picLocks noChangeAspect="1"/>
          </p:cNvPicPr>
          <p:nvPr/>
        </p:nvPicPr>
        <p:blipFill>
          <a:blip r:embed="rId3"/>
          <a:stretch>
            <a:fillRect/>
          </a:stretch>
        </p:blipFill>
        <p:spPr>
          <a:xfrm>
            <a:off x="7540744" y="4398085"/>
            <a:ext cx="4052737" cy="375084"/>
          </a:xfrm>
          <a:prstGeom prst="rect">
            <a:avLst/>
          </a:prstGeom>
        </p:spPr>
      </p:pic>
      <p:pic>
        <p:nvPicPr>
          <p:cNvPr id="9" name="Picture 8">
            <a:extLst>
              <a:ext uri="{FF2B5EF4-FFF2-40B4-BE49-F238E27FC236}">
                <a16:creationId xmlns:a16="http://schemas.microsoft.com/office/drawing/2014/main" id="{CCAA1CE6-835C-C343-B824-0ED585D50C3E}"/>
              </a:ext>
            </a:extLst>
          </p:cNvPr>
          <p:cNvPicPr>
            <a:picLocks noChangeAspect="1"/>
          </p:cNvPicPr>
          <p:nvPr/>
        </p:nvPicPr>
        <p:blipFill>
          <a:blip r:embed="rId4"/>
          <a:stretch>
            <a:fillRect/>
          </a:stretch>
        </p:blipFill>
        <p:spPr>
          <a:xfrm>
            <a:off x="7586009" y="5626519"/>
            <a:ext cx="2625588" cy="375084"/>
          </a:xfrm>
          <a:prstGeom prst="rect">
            <a:avLst/>
          </a:prstGeom>
        </p:spPr>
      </p:pic>
      <p:sp>
        <p:nvSpPr>
          <p:cNvPr id="10" name="TextBox 9">
            <a:extLst>
              <a:ext uri="{FF2B5EF4-FFF2-40B4-BE49-F238E27FC236}">
                <a16:creationId xmlns:a16="http://schemas.microsoft.com/office/drawing/2014/main" id="{E9808AF7-38C3-9842-9F19-12AB33A6AAF8}"/>
              </a:ext>
            </a:extLst>
          </p:cNvPr>
          <p:cNvSpPr txBox="1"/>
          <p:nvPr/>
        </p:nvSpPr>
        <p:spPr>
          <a:xfrm>
            <a:off x="7586009" y="4754358"/>
            <a:ext cx="3939052" cy="369332"/>
          </a:xfrm>
          <a:prstGeom prst="rect">
            <a:avLst/>
          </a:prstGeom>
          <a:noFill/>
        </p:spPr>
        <p:txBody>
          <a:bodyPr wrap="square" rtlCol="0">
            <a:spAutoFit/>
          </a:bodyPr>
          <a:lstStyle/>
          <a:p>
            <a:r>
              <a:rPr lang="en-US" dirty="0"/>
              <a:t>(Not binary </a:t>
            </a:r>
            <a:r>
              <a:rPr lang="en-US" dirty="0" err="1"/>
              <a:t>crossentropy</a:t>
            </a:r>
            <a:r>
              <a:rPr lang="en-US" dirty="0"/>
              <a:t> in the equation)</a:t>
            </a:r>
          </a:p>
        </p:txBody>
      </p:sp>
      <p:sp>
        <p:nvSpPr>
          <p:cNvPr id="11" name="TextBox 10">
            <a:extLst>
              <a:ext uri="{FF2B5EF4-FFF2-40B4-BE49-F238E27FC236}">
                <a16:creationId xmlns:a16="http://schemas.microsoft.com/office/drawing/2014/main" id="{87ECAAC1-B959-334B-B6CC-442204C33C82}"/>
              </a:ext>
            </a:extLst>
          </p:cNvPr>
          <p:cNvSpPr txBox="1"/>
          <p:nvPr/>
        </p:nvSpPr>
        <p:spPr>
          <a:xfrm>
            <a:off x="7597586" y="5990469"/>
            <a:ext cx="3939052" cy="369332"/>
          </a:xfrm>
          <a:prstGeom prst="rect">
            <a:avLst/>
          </a:prstGeom>
          <a:noFill/>
        </p:spPr>
        <p:txBody>
          <a:bodyPr wrap="square" rtlCol="0">
            <a:spAutoFit/>
          </a:bodyPr>
          <a:lstStyle/>
          <a:p>
            <a:r>
              <a:rPr lang="en-US" dirty="0"/>
              <a:t>(Not </a:t>
            </a:r>
            <a:r>
              <a:rPr lang="en-US" dirty="0" err="1"/>
              <a:t>adam</a:t>
            </a:r>
            <a:r>
              <a:rPr lang="en-US" dirty="0"/>
              <a:t> optimizer in the equation)</a:t>
            </a:r>
          </a:p>
        </p:txBody>
      </p:sp>
    </p:spTree>
    <p:extLst>
      <p:ext uri="{BB962C8B-B14F-4D97-AF65-F5344CB8AC3E}">
        <p14:creationId xmlns:p14="http://schemas.microsoft.com/office/powerpoint/2010/main" val="128743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65B9-87D1-5245-97CA-932CD243B55C}"/>
              </a:ext>
            </a:extLst>
          </p:cNvPr>
          <p:cNvSpPr>
            <a:spLocks noGrp="1"/>
          </p:cNvSpPr>
          <p:nvPr>
            <p:ph type="title"/>
          </p:nvPr>
        </p:nvSpPr>
        <p:spPr/>
        <p:txBody>
          <a:bodyPr/>
          <a:lstStyle/>
          <a:p>
            <a:r>
              <a:rPr lang="en-US" dirty="0" err="1"/>
              <a:t>Pytorch</a:t>
            </a:r>
            <a:r>
              <a:rPr lang="en-US" dirty="0"/>
              <a:t> training code</a:t>
            </a:r>
          </a:p>
        </p:txBody>
      </p:sp>
      <p:sp>
        <p:nvSpPr>
          <p:cNvPr id="4" name="Rectangle 3">
            <a:extLst>
              <a:ext uri="{FF2B5EF4-FFF2-40B4-BE49-F238E27FC236}">
                <a16:creationId xmlns:a16="http://schemas.microsoft.com/office/drawing/2014/main" id="{C00F3E0A-8B63-2D4A-ADC3-058A66C916F8}"/>
              </a:ext>
            </a:extLst>
          </p:cNvPr>
          <p:cNvSpPr/>
          <p:nvPr/>
        </p:nvSpPr>
        <p:spPr>
          <a:xfrm>
            <a:off x="1024127" y="1540732"/>
            <a:ext cx="11016981" cy="5262979"/>
          </a:xfrm>
          <a:prstGeom prst="rect">
            <a:avLst/>
          </a:prstGeom>
        </p:spPr>
        <p:txBody>
          <a:bodyPr wrap="square">
            <a:spAutoFit/>
          </a:bodyPr>
          <a:lstStyle/>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FF"/>
                </a:solidFill>
                <a:latin typeface="Menlo" panose="020B0609030804020204" pitchFamily="49" charset="0"/>
                <a:ea typeface="Menlo" panose="020B0609030804020204" pitchFamily="49" charset="0"/>
                <a:cs typeface="Menlo" panose="020B0609030804020204" pitchFamily="49" charset="0"/>
              </a:rPr>
              <a:t>torch</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FF"/>
                </a:solidFill>
                <a:latin typeface="Menlo" panose="020B0609030804020204" pitchFamily="49" charset="0"/>
                <a:ea typeface="Menlo" panose="020B0609030804020204" pitchFamily="49" charset="0"/>
                <a:cs typeface="Menlo" panose="020B0609030804020204" pitchFamily="49" charset="0"/>
              </a:rPr>
              <a:t>model</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LSTM_Classification</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MyDataset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MyDataset</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solidFill>
                <a:srgbClr val="408080"/>
              </a:solidFill>
              <a:latin typeface="Menlo" panose="020B0609030804020204" pitchFamily="49" charset="0"/>
              <a:ea typeface="Menlo" panose="020B0609030804020204" pitchFamily="49" charset="0"/>
              <a:cs typeface="Menlo" panose="020B0609030804020204" pitchFamily="49" charset="0"/>
            </a:endParaRPr>
          </a:p>
          <a:p>
            <a:endParaRPr lang="en-US" sz="1600" dirty="0">
              <a:solidFill>
                <a:srgbClr val="408080"/>
              </a:solidFill>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408080"/>
                </a:solidFill>
                <a:latin typeface="Menlo" panose="020B0609030804020204" pitchFamily="49" charset="0"/>
                <a:ea typeface="Menlo" panose="020B0609030804020204" pitchFamily="49" charset="0"/>
                <a:cs typeface="Menlo" panose="020B0609030804020204" pitchFamily="49" charset="0"/>
              </a:rPr>
              <a:t># CUDA for </a:t>
            </a:r>
            <a:r>
              <a:rPr lang="en-US" sz="1600" dirty="0" err="1">
                <a:solidFill>
                  <a:srgbClr val="408080"/>
                </a:solidFill>
                <a:latin typeface="Menlo" panose="020B0609030804020204" pitchFamily="49" charset="0"/>
                <a:ea typeface="Menlo" panose="020B0609030804020204" pitchFamily="49" charset="0"/>
                <a:cs typeface="Menlo" panose="020B0609030804020204" pitchFamily="49" charset="0"/>
              </a:rPr>
              <a:t>PyTorch</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err="1">
                <a:latin typeface="Menlo" panose="020B0609030804020204" pitchFamily="49" charset="0"/>
                <a:ea typeface="Menlo" panose="020B0609030804020204" pitchFamily="49" charset="0"/>
                <a:cs typeface="Menlo" panose="020B0609030804020204" pitchFamily="49" charset="0"/>
              </a:rPr>
              <a:t>use_cuda</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torch</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cuda</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is_available</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device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torch</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device</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"cuda:0"</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if</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use_cuda</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else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rgbClr val="BA2121"/>
                </a:solidFill>
                <a:latin typeface="Menlo" panose="020B0609030804020204" pitchFamily="49" charset="0"/>
                <a:ea typeface="Menlo" panose="020B0609030804020204" pitchFamily="49" charset="0"/>
                <a:cs typeface="Menlo" panose="020B0609030804020204" pitchFamily="49" charset="0"/>
              </a:rPr>
              <a:t>cpu</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params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rgbClr val="BA2121"/>
                </a:solidFill>
                <a:latin typeface="Menlo" panose="020B0609030804020204" pitchFamily="49" charset="0"/>
                <a:ea typeface="Menlo" panose="020B0609030804020204" pitchFamily="49" charset="0"/>
                <a:cs typeface="Menlo" panose="020B0609030804020204" pitchFamily="49" charset="0"/>
              </a:rPr>
              <a:t>batch_size</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batch_size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'shuffle'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rgbClr val="BA2121"/>
                </a:solidFill>
                <a:latin typeface="Menlo" panose="020B0609030804020204" pitchFamily="49" charset="0"/>
                <a:ea typeface="Menlo" panose="020B0609030804020204" pitchFamily="49" charset="0"/>
                <a:cs typeface="Menlo" panose="020B0609030804020204" pitchFamily="49" charset="0"/>
              </a:rPr>
              <a:t>drop_last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600" dirty="0">
                <a:latin typeface="Menlo" panose="020B0609030804020204" pitchFamily="49" charset="0"/>
                <a:ea typeface="Menlo" panose="020B0609030804020204" pitchFamily="49" charset="0"/>
                <a:cs typeface="Menlo" panose="020B0609030804020204" pitchFamily="49" charset="0"/>
              </a:rPr>
              <a:t>} </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training_set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MyDataset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X_train</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y_train</a:t>
            </a:r>
            <a:r>
              <a:rPr lang="en-US" sz="1600" dirty="0">
                <a:latin typeface="Menlo" panose="020B0609030804020204" pitchFamily="49" charset="0"/>
                <a:ea typeface="Menlo" panose="020B0609030804020204" pitchFamily="49" charset="0"/>
                <a:cs typeface="Menlo" panose="020B0609030804020204" pitchFamily="49" charset="0"/>
              </a:rPr>
              <a:t>, device) </a:t>
            </a:r>
          </a:p>
          <a:p>
            <a:r>
              <a:rPr lang="en-US" sz="1600" dirty="0" err="1">
                <a:latin typeface="Menlo" panose="020B0609030804020204" pitchFamily="49" charset="0"/>
                <a:ea typeface="Menlo" panose="020B0609030804020204" pitchFamily="49" charset="0"/>
                <a:cs typeface="Menlo" panose="020B0609030804020204" pitchFamily="49" charset="0"/>
              </a:rPr>
              <a:t>training_generator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data</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DataLoader</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training_set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params) </a:t>
            </a:r>
          </a:p>
          <a:p>
            <a:r>
              <a:rPr lang="en-US" sz="1600" dirty="0" err="1">
                <a:latin typeface="Menlo" panose="020B0609030804020204" pitchFamily="49" charset="0"/>
                <a:ea typeface="Menlo" panose="020B0609030804020204" pitchFamily="49" charset="0"/>
                <a:cs typeface="Menlo" panose="020B0609030804020204" pitchFamily="49" charset="0"/>
              </a:rPr>
              <a:t>validation_set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MyDataset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X_test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y_test</a:t>
            </a:r>
            <a:r>
              <a:rPr lang="en-US" sz="1600" dirty="0">
                <a:latin typeface="Menlo" panose="020B0609030804020204" pitchFamily="49" charset="0"/>
                <a:ea typeface="Menlo" panose="020B0609030804020204" pitchFamily="49" charset="0"/>
                <a:cs typeface="Menlo" panose="020B0609030804020204" pitchFamily="49" charset="0"/>
              </a:rPr>
              <a:t>, device) </a:t>
            </a:r>
          </a:p>
          <a:p>
            <a:r>
              <a:rPr lang="en-US" sz="1600" dirty="0" err="1">
                <a:latin typeface="Menlo" panose="020B0609030804020204" pitchFamily="49" charset="0"/>
                <a:ea typeface="Menlo" panose="020B0609030804020204" pitchFamily="49" charset="0"/>
                <a:cs typeface="Menlo" panose="020B0609030804020204" pitchFamily="49" charset="0"/>
              </a:rPr>
              <a:t>validation_generator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data</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DataLoader</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validation_set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params) </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model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LSTM_Classification</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seq_length</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num_features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hidden_dim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2</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batch_size</a:t>
            </a:r>
            <a:r>
              <a:rPr lang="en-US" sz="1600" dirty="0">
                <a:latin typeface="Menlo" panose="020B0609030804020204" pitchFamily="49" charset="0"/>
                <a:ea typeface="Menlo" panose="020B0609030804020204" pitchFamily="49" charset="0"/>
                <a:cs typeface="Menlo" panose="020B0609030804020204" pitchFamily="49" charset="0"/>
              </a:rPr>
              <a:t>, device) model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to</a:t>
            </a:r>
            <a:r>
              <a:rPr lang="en-US" sz="1600" dirty="0">
                <a:latin typeface="Menlo" panose="020B0609030804020204" pitchFamily="49" charset="0"/>
                <a:ea typeface="Menlo" panose="020B0609030804020204" pitchFamily="49" charset="0"/>
                <a:cs typeface="Menlo" panose="020B0609030804020204" pitchFamily="49" charset="0"/>
              </a:rPr>
              <a:t>(device) </a:t>
            </a:r>
          </a:p>
          <a:p>
            <a:r>
              <a:rPr lang="en-US" sz="1600" dirty="0">
                <a:latin typeface="Menlo" panose="020B0609030804020204" pitchFamily="49" charset="0"/>
                <a:ea typeface="Menlo" panose="020B0609030804020204" pitchFamily="49" charset="0"/>
                <a:cs typeface="Menlo" panose="020B0609030804020204" pitchFamily="49" charset="0"/>
              </a:rPr>
              <a:t>optimizer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torch</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optim</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Adam</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parameters</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criterion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nn</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BCELoss</a:t>
            </a:r>
            <a:r>
              <a:rPr lang="en-US" sz="1600" dirty="0">
                <a:latin typeface="Menlo" panose="020B0609030804020204" pitchFamily="49" charset="0"/>
                <a:ea typeface="Menlo" panose="020B0609030804020204" pitchFamily="49" charset="0"/>
                <a:cs typeface="Menlo" panose="020B0609030804020204" pitchFamily="49" charset="0"/>
              </a:rPr>
              <a:t>() </a:t>
            </a:r>
            <a:endParaRPr lang="en-US" sz="1600" dirty="0">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422934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65B9-87D1-5245-97CA-932CD243B55C}"/>
              </a:ext>
            </a:extLst>
          </p:cNvPr>
          <p:cNvSpPr>
            <a:spLocks noGrp="1"/>
          </p:cNvSpPr>
          <p:nvPr>
            <p:ph type="title"/>
          </p:nvPr>
        </p:nvSpPr>
        <p:spPr/>
        <p:txBody>
          <a:bodyPr/>
          <a:lstStyle/>
          <a:p>
            <a:r>
              <a:rPr lang="en-US" dirty="0" err="1"/>
              <a:t>Pytorch</a:t>
            </a:r>
            <a:r>
              <a:rPr lang="en-US" dirty="0"/>
              <a:t> training code</a:t>
            </a:r>
          </a:p>
        </p:txBody>
      </p:sp>
      <p:sp>
        <p:nvSpPr>
          <p:cNvPr id="3" name="Rectangle 2">
            <a:extLst>
              <a:ext uri="{FF2B5EF4-FFF2-40B4-BE49-F238E27FC236}">
                <a16:creationId xmlns:a16="http://schemas.microsoft.com/office/drawing/2014/main" id="{FB905B1D-364E-214D-98F2-FDD66C855D25}"/>
              </a:ext>
            </a:extLst>
          </p:cNvPr>
          <p:cNvSpPr/>
          <p:nvPr/>
        </p:nvSpPr>
        <p:spPr>
          <a:xfrm>
            <a:off x="1024128" y="1523771"/>
            <a:ext cx="11080355" cy="5170646"/>
          </a:xfrm>
          <a:prstGeom prst="rect">
            <a:avLst/>
          </a:prstGeom>
        </p:spPr>
        <p:txBody>
          <a:bodyPr wrap="square">
            <a:spAutoFit/>
          </a:bodyPr>
          <a:lstStyle/>
          <a:p>
            <a:endParaRPr lang="en-US" sz="1100" dirty="0">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for</a:t>
            </a:r>
            <a:r>
              <a:rPr lang="en-US" sz="1100" dirty="0">
                <a:latin typeface="Menlo" panose="020B0609030804020204" pitchFamily="49" charset="0"/>
                <a:ea typeface="Menlo" panose="020B0609030804020204" pitchFamily="49" charset="0"/>
                <a:cs typeface="Menlo" panose="020B0609030804020204" pitchFamily="49" charset="0"/>
              </a:rPr>
              <a:t> epoch </a:t>
            </a:r>
            <a:r>
              <a:rPr lang="en-US" sz="1100" dirty="0">
                <a:solidFill>
                  <a:srgbClr val="AA22FF"/>
                </a:solidFill>
                <a:latin typeface="Menlo" panose="020B0609030804020204" pitchFamily="49" charset="0"/>
                <a:ea typeface="Menlo" panose="020B0609030804020204" pitchFamily="49" charset="0"/>
                <a:cs typeface="Menlo" panose="020B0609030804020204" pitchFamily="49" charset="0"/>
              </a:rPr>
              <a:t>in</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range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num_epochs</a:t>
            </a:r>
            <a:r>
              <a:rPr lang="en-US" sz="1100" dirty="0">
                <a:latin typeface="Menlo" panose="020B0609030804020204" pitchFamily="49" charset="0"/>
                <a:ea typeface="Menlo" panose="020B0609030804020204" pitchFamily="49" charset="0"/>
                <a:cs typeface="Menlo" panose="020B0609030804020204" pitchFamily="49" charset="0"/>
              </a:rPr>
              <a:t>): </a:t>
            </a:r>
          </a:p>
          <a:p>
            <a:pPr lvl="1"/>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tqdm</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training_generator</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ncols</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=120</a:t>
            </a:r>
            <a:r>
              <a:rPr lang="en-US" sz="1100" dirty="0">
                <a:latin typeface="Menlo" panose="020B0609030804020204" pitchFamily="49" charset="0"/>
                <a:ea typeface="Menlo" panose="020B0609030804020204" pitchFamily="49" charset="0"/>
                <a:cs typeface="Menlo" panose="020B0609030804020204" pitchFamily="49" charset="0"/>
              </a:rPr>
              <a:t>, ascii</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100" dirty="0">
                <a:latin typeface="Menlo" panose="020B0609030804020204" pitchFamily="49" charset="0"/>
                <a:ea typeface="Menlo" panose="020B0609030804020204" pitchFamily="49" charset="0"/>
                <a:cs typeface="Menlo" panose="020B0609030804020204" pitchFamily="49" charset="0"/>
              </a:rPr>
              <a:t>)</a:t>
            </a:r>
          </a:p>
          <a:p>
            <a:pPr lvl="1"/>
            <a:r>
              <a:rPr lang="en-US" sz="1100" dirty="0" err="1">
                <a:latin typeface="Menlo" panose="020B0609030804020204" pitchFamily="49" charset="0"/>
                <a:ea typeface="Menlo" panose="020B0609030804020204" pitchFamily="49" charset="0"/>
                <a:cs typeface="Menlo" panose="020B0609030804020204" pitchFamily="49" charset="0"/>
              </a:rPr>
              <a:t>train_loss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0.0</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train_acc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0.0</a:t>
            </a:r>
            <a:r>
              <a:rPr lang="en-US" sz="1100" dirty="0">
                <a:latin typeface="Menlo" panose="020B0609030804020204" pitchFamily="49" charset="0"/>
                <a:ea typeface="Menlo" panose="020B0609030804020204" pitchFamily="49" charset="0"/>
                <a:cs typeface="Menlo" panose="020B0609030804020204" pitchFamily="49" charset="0"/>
              </a:rPr>
              <a:t> </a:t>
            </a:r>
          </a:p>
          <a:p>
            <a:pPr lvl="1"/>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for</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AA22FF"/>
                </a:solidFill>
                <a:latin typeface="Menlo" panose="020B0609030804020204" pitchFamily="49" charset="0"/>
                <a:ea typeface="Menlo" panose="020B0609030804020204" pitchFamily="49" charset="0"/>
                <a:cs typeface="Menlo" panose="020B0609030804020204" pitchFamily="49" charset="0"/>
              </a:rPr>
              <a:t>in</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enumerate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a:latin typeface="Menlo" panose="020B0609030804020204" pitchFamily="49" charset="0"/>
                <a:ea typeface="Menlo" panose="020B0609030804020204" pitchFamily="49" charset="0"/>
                <a:cs typeface="Menlo" panose="020B0609030804020204" pitchFamily="49" charset="0"/>
              </a:rPr>
              <a:t>output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model(</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a:latin typeface="Menlo" panose="020B0609030804020204" pitchFamily="49" charset="0"/>
                <a:ea typeface="Menlo" panose="020B0609030804020204" pitchFamily="49" charset="0"/>
                <a:cs typeface="Menlo" panose="020B0609030804020204" pitchFamily="49" charset="0"/>
              </a:rPr>
              <a:t>loss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criterion(</a:t>
            </a:r>
            <a:r>
              <a:rPr lang="en-US" sz="1100" dirty="0" err="1">
                <a:latin typeface="Menlo" panose="020B0609030804020204" pitchFamily="49" charset="0"/>
                <a:ea typeface="Menlo" panose="020B0609030804020204" pitchFamily="49" charset="0"/>
                <a:cs typeface="Menlo" panose="020B0609030804020204" pitchFamily="49" charset="0"/>
              </a:rPr>
              <a:t>output</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batch_size</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batch_size</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err="1">
                <a:latin typeface="Menlo" panose="020B0609030804020204" pitchFamily="49" charset="0"/>
                <a:ea typeface="Menlo" panose="020B0609030804020204" pitchFamily="49" charset="0"/>
                <a:cs typeface="Menlo" panose="020B0609030804020204" pitchFamily="49" charset="0"/>
              </a:rPr>
              <a:t>optimizer</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zero_grad</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err="1">
                <a:latin typeface="Menlo" panose="020B0609030804020204" pitchFamily="49" charset="0"/>
                <a:ea typeface="Menlo" panose="020B0609030804020204" pitchFamily="49" charset="0"/>
                <a:cs typeface="Menlo" panose="020B0609030804020204" pitchFamily="49" charset="0"/>
              </a:rPr>
              <a:t>loss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backward</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err="1">
                <a:latin typeface="Menlo" panose="020B0609030804020204" pitchFamily="49" charset="0"/>
                <a:ea typeface="Menlo" panose="020B0609030804020204" pitchFamily="49" charset="0"/>
                <a:cs typeface="Menlo" panose="020B0609030804020204" pitchFamily="49" charset="0"/>
              </a:rPr>
              <a:t>optimizer</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step</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err="1">
                <a:latin typeface="Menlo" panose="020B0609030804020204" pitchFamily="49" charset="0"/>
                <a:ea typeface="Menlo" panose="020B0609030804020204" pitchFamily="49" charset="0"/>
                <a:cs typeface="Menlo" panose="020B0609030804020204" pitchFamily="49" charset="0"/>
              </a:rPr>
              <a:t>train_loss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loss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data</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mean</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train_acc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abs</a:t>
            </a:r>
            <a:r>
              <a:rPr lang="en-US" sz="1100" dirty="0">
                <a:latin typeface="Menlo" panose="020B0609030804020204" pitchFamily="49" charset="0"/>
                <a:ea typeface="Menlo" panose="020B0609030804020204" pitchFamily="49" charset="0"/>
                <a:cs typeface="Menlo" panose="020B0609030804020204" pitchFamily="49" charset="0"/>
              </a:rPr>
              <a:t>(output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&lt;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sum()</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item()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8000"/>
                </a:solidFill>
                <a:latin typeface="Menlo" panose="020B0609030804020204" pitchFamily="49" charset="0"/>
                <a:ea typeface="Menlo" panose="020B0609030804020204" pitchFamily="49" charset="0"/>
                <a:cs typeface="Menlo" panose="020B0609030804020204" pitchFamily="49" charset="0"/>
              </a:rPr>
              <a:t>len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if</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&lt;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8000"/>
                </a:solidFill>
                <a:latin typeface="Menlo" panose="020B0609030804020204" pitchFamily="49" charset="0"/>
                <a:ea typeface="Menlo" panose="020B0609030804020204" pitchFamily="49" charset="0"/>
                <a:cs typeface="Menlo" panose="020B0609030804020204" pitchFamily="49" charset="0"/>
              </a:rPr>
              <a:t>len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set_description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'Epoch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format(epoch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num_epochs</a:t>
            </a:r>
            <a:r>
              <a:rPr lang="en-US" sz="1100" dirty="0">
                <a:latin typeface="Menlo" panose="020B0609030804020204" pitchFamily="49" charset="0"/>
                <a:ea typeface="Menlo" panose="020B0609030804020204" pitchFamily="49" charset="0"/>
                <a:cs typeface="Menlo" panose="020B0609030804020204" pitchFamily="49" charset="0"/>
              </a:rPr>
              <a:t>))</a:t>
            </a:r>
          </a:p>
          <a:p>
            <a:pPr lvl="2"/>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set_postfix</a:t>
            </a:r>
            <a:r>
              <a:rPr lang="en-US" sz="1100" dirty="0">
                <a:latin typeface="Menlo" panose="020B0609030804020204" pitchFamily="49" charset="0"/>
                <a:ea typeface="Menlo" panose="020B0609030804020204" pitchFamily="49" charset="0"/>
                <a:cs typeface="Menlo" panose="020B0609030804020204" pitchFamily="49" charset="0"/>
              </a:rPr>
              <a:t>(loss</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train_loss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item</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acc</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train_acc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p>
          <a:p>
            <a:pPr lvl="2"/>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else</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err="1">
                <a:latin typeface="Menlo" panose="020B0609030804020204" pitchFamily="49" charset="0"/>
                <a:ea typeface="Menlo" panose="020B0609030804020204" pitchFamily="49" charset="0"/>
                <a:cs typeface="Menlo" panose="020B0609030804020204" pitchFamily="49" charset="0"/>
              </a:rPr>
              <a:t>val_loss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0.0</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val_acc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0.0</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err="1">
                <a:latin typeface="Menlo" panose="020B0609030804020204" pitchFamily="49" charset="0"/>
                <a:ea typeface="Menlo" panose="020B0609030804020204" pitchFamily="49" charset="0"/>
                <a:cs typeface="Menlo" panose="020B0609030804020204" pitchFamily="49" charset="0"/>
              </a:rPr>
              <a:t>num_batch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8000"/>
                </a:solidFill>
                <a:latin typeface="Menlo" panose="020B0609030804020204" pitchFamily="49" charset="0"/>
                <a:ea typeface="Menlo" panose="020B0609030804020204" pitchFamily="49" charset="0"/>
                <a:cs typeface="Menlo" panose="020B0609030804020204" pitchFamily="49" charset="0"/>
              </a:rPr>
              <a:t>len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validation_generator</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for</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AA22FF"/>
                </a:solidFill>
                <a:latin typeface="Menlo" panose="020B0609030804020204" pitchFamily="49" charset="0"/>
                <a:ea typeface="Menlo" panose="020B0609030804020204" pitchFamily="49" charset="0"/>
                <a:cs typeface="Menlo" panose="020B0609030804020204" pitchFamily="49" charset="0"/>
              </a:rPr>
              <a:t>in</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validation_generator</a:t>
            </a:r>
            <a:r>
              <a:rPr lang="en-US" sz="1100" dirty="0">
                <a:latin typeface="Menlo" panose="020B0609030804020204" pitchFamily="49" charset="0"/>
                <a:ea typeface="Menlo" panose="020B0609030804020204" pitchFamily="49" charset="0"/>
                <a:cs typeface="Menlo" panose="020B0609030804020204" pitchFamily="49" charset="0"/>
              </a:rPr>
              <a:t>: </a:t>
            </a:r>
          </a:p>
          <a:p>
            <a:pPr lvl="4"/>
            <a:r>
              <a:rPr lang="en-US" sz="1100" dirty="0">
                <a:latin typeface="Menlo" panose="020B0609030804020204" pitchFamily="49" charset="0"/>
                <a:ea typeface="Menlo" panose="020B0609030804020204" pitchFamily="49" charset="0"/>
                <a:cs typeface="Menlo" panose="020B0609030804020204" pitchFamily="49" charset="0"/>
              </a:rPr>
              <a:t>output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model</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inference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p>
          <a:p>
            <a:pPr lvl="4"/>
            <a:r>
              <a:rPr lang="en-US" sz="1100" dirty="0" err="1">
                <a:latin typeface="Menlo" panose="020B0609030804020204" pitchFamily="49" charset="0"/>
                <a:ea typeface="Menlo" panose="020B0609030804020204" pitchFamily="49" charset="0"/>
                <a:cs typeface="Menlo" panose="020B0609030804020204" pitchFamily="49" charset="0"/>
              </a:rPr>
              <a:t>val_batch_size</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shape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a:t>
            </a:r>
            <a:r>
              <a:rPr lang="en-US" sz="1100" dirty="0">
                <a:latin typeface="Menlo" panose="020B0609030804020204" pitchFamily="49" charset="0"/>
                <a:ea typeface="Menlo" panose="020B0609030804020204" pitchFamily="49" charset="0"/>
                <a:cs typeface="Menlo" panose="020B0609030804020204" pitchFamily="49" charset="0"/>
              </a:rPr>
              <a:t>] </a:t>
            </a:r>
          </a:p>
          <a:p>
            <a:pPr lvl="4"/>
            <a:r>
              <a:rPr lang="en-US" sz="1100" dirty="0">
                <a:latin typeface="Menlo" panose="020B0609030804020204" pitchFamily="49" charset="0"/>
                <a:ea typeface="Menlo" panose="020B0609030804020204" pitchFamily="49" charset="0"/>
                <a:cs typeface="Menlo" panose="020B0609030804020204" pitchFamily="49" charset="0"/>
              </a:rPr>
              <a:t>loss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criterion(</a:t>
            </a:r>
            <a:r>
              <a:rPr lang="en-US" sz="1100" dirty="0" err="1">
                <a:latin typeface="Menlo" panose="020B0609030804020204" pitchFamily="49" charset="0"/>
                <a:ea typeface="Menlo" panose="020B0609030804020204" pitchFamily="49" charset="0"/>
                <a:cs typeface="Menlo" panose="020B0609030804020204" pitchFamily="49" charset="0"/>
              </a:rPr>
              <a:t>output</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val_batch_size</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val_batch_size</a:t>
            </a:r>
            <a:r>
              <a:rPr lang="en-US" sz="1100" dirty="0">
                <a:latin typeface="Menlo" panose="020B0609030804020204" pitchFamily="49" charset="0"/>
                <a:ea typeface="Menlo" panose="020B0609030804020204" pitchFamily="49" charset="0"/>
                <a:cs typeface="Menlo" panose="020B0609030804020204" pitchFamily="49" charset="0"/>
              </a:rPr>
              <a:t>)) </a:t>
            </a:r>
          </a:p>
          <a:p>
            <a:pPr lvl="4"/>
            <a:r>
              <a:rPr lang="en-US" sz="1100" dirty="0" err="1">
                <a:latin typeface="Menlo" panose="020B0609030804020204" pitchFamily="49" charset="0"/>
                <a:ea typeface="Menlo" panose="020B0609030804020204" pitchFamily="49" charset="0"/>
                <a:cs typeface="Menlo" panose="020B0609030804020204" pitchFamily="49" charset="0"/>
              </a:rPr>
              <a:t>val_loss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loss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data</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mean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item(); </a:t>
            </a:r>
            <a:r>
              <a:rPr lang="en-US" sz="1100" dirty="0" err="1">
                <a:latin typeface="Menlo" panose="020B0609030804020204" pitchFamily="49" charset="0"/>
                <a:ea typeface="Menlo" panose="020B0609030804020204" pitchFamily="49" charset="0"/>
                <a:cs typeface="Menlo" panose="020B0609030804020204" pitchFamily="49" charset="0"/>
              </a:rPr>
              <a:t>val_acc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008000"/>
                </a:solidFill>
                <a:latin typeface="Menlo" panose="020B0609030804020204" pitchFamily="49" charset="0"/>
                <a:ea typeface="Menlo" panose="020B0609030804020204" pitchFamily="49" charset="0"/>
                <a:cs typeface="Menlo" panose="020B0609030804020204" pitchFamily="49" charset="0"/>
              </a:rPr>
              <a:t>abs</a:t>
            </a:r>
            <a:r>
              <a:rPr lang="en-US" sz="1100" dirty="0">
                <a:latin typeface="Menlo" panose="020B0609030804020204" pitchFamily="49" charset="0"/>
                <a:ea typeface="Menlo" panose="020B0609030804020204" pitchFamily="49" charset="0"/>
                <a:cs typeface="Menlo" panose="020B0609030804020204" pitchFamily="49" charset="0"/>
              </a:rPr>
              <a:t>(output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local_labels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view</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&lt;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sum()</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item()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8000"/>
                </a:solidFill>
                <a:latin typeface="Menlo" panose="020B0609030804020204" pitchFamily="49" charset="0"/>
                <a:ea typeface="Menlo" panose="020B0609030804020204" pitchFamily="49" charset="0"/>
                <a:cs typeface="Menlo" panose="020B0609030804020204" pitchFamily="49" charset="0"/>
              </a:rPr>
              <a:t>len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local_batch</a:t>
            </a:r>
            <a:r>
              <a:rPr lang="en-US" sz="1100" dirty="0">
                <a:latin typeface="Menlo" panose="020B0609030804020204" pitchFamily="49" charset="0"/>
                <a:ea typeface="Menlo" panose="020B0609030804020204" pitchFamily="49" charset="0"/>
                <a:cs typeface="Menlo" panose="020B0609030804020204" pitchFamily="49" charset="0"/>
              </a:rPr>
              <a:t>) </a:t>
            </a:r>
          </a:p>
          <a:p>
            <a:pPr lvl="4"/>
            <a:endParaRPr lang="en-US" sz="1100" dirty="0">
              <a:latin typeface="Menlo" panose="020B0609030804020204" pitchFamily="49" charset="0"/>
              <a:ea typeface="Menlo" panose="020B0609030804020204" pitchFamily="49" charset="0"/>
              <a:cs typeface="Menlo" panose="020B0609030804020204" pitchFamily="49" charset="0"/>
            </a:endParaRPr>
          </a:p>
          <a:p>
            <a:pPr lvl="3"/>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set_description</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'Epoch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format(epoch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num_epochs</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err="1">
                <a:latin typeface="Menlo" panose="020B0609030804020204" pitchFamily="49" charset="0"/>
                <a:ea typeface="Menlo" panose="020B0609030804020204" pitchFamily="49" charset="0"/>
                <a:cs typeface="Menlo" panose="020B0609030804020204" pitchFamily="49" charset="0"/>
              </a:rPr>
              <a:t>tqdm_loop</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set_postfix</a:t>
            </a:r>
            <a:r>
              <a:rPr lang="en-US" sz="1100" dirty="0">
                <a:latin typeface="Menlo" panose="020B0609030804020204" pitchFamily="49" charset="0"/>
                <a:ea typeface="Menlo" panose="020B0609030804020204" pitchFamily="49" charset="0"/>
                <a:cs typeface="Menlo" panose="020B0609030804020204" pitchFamily="49" charset="0"/>
              </a:rPr>
              <a:t>(loss</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train_loss</a:t>
            </a:r>
            <a:r>
              <a:rPr lang="en-US" sz="11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item</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a:latin typeface="Menlo" panose="020B0609030804020204" pitchFamily="49" charset="0"/>
                <a:ea typeface="Menlo" panose="020B0609030804020204" pitchFamily="49" charset="0"/>
                <a:cs typeface="Menlo" panose="020B0609030804020204" pitchFamily="49" charset="0"/>
              </a:rPr>
              <a:t>acc</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train_acc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ind_batch</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err="1">
                <a:latin typeface="Menlo" panose="020B0609030804020204" pitchFamily="49" charset="0"/>
                <a:ea typeface="Menlo" panose="020B0609030804020204" pitchFamily="49" charset="0"/>
                <a:cs typeface="Menlo" panose="020B0609030804020204" pitchFamily="49" charset="0"/>
              </a:rPr>
              <a:t>val_loss</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val_loss</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num_batch</a:t>
            </a:r>
            <a:r>
              <a:rPr lang="en-US" sz="1100" dirty="0">
                <a:latin typeface="Menlo" panose="020B0609030804020204" pitchFamily="49" charset="0"/>
                <a:ea typeface="Menlo" panose="020B0609030804020204" pitchFamily="49" charset="0"/>
                <a:cs typeface="Menlo" panose="020B0609030804020204" pitchFamily="49" charset="0"/>
              </a:rPr>
              <a:t>), </a:t>
            </a:r>
          </a:p>
          <a:p>
            <a:pPr lvl="3"/>
            <a:r>
              <a:rPr lang="en-US" sz="1100" dirty="0" err="1">
                <a:latin typeface="Menlo" panose="020B0609030804020204" pitchFamily="49" charset="0"/>
                <a:ea typeface="Menlo" panose="020B0609030804020204" pitchFamily="49" charset="0"/>
                <a:cs typeface="Menlo" panose="020B0609030804020204" pitchFamily="49" charset="0"/>
              </a:rPr>
              <a:t>val_acc</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BA2121"/>
                </a:solidFill>
                <a:latin typeface="Menlo" panose="020B0609030804020204" pitchFamily="49" charset="0"/>
                <a:ea typeface="Menlo" panose="020B0609030804020204" pitchFamily="49" charset="0"/>
                <a:cs typeface="Menlo" panose="020B0609030804020204" pitchFamily="49" charset="0"/>
              </a:rPr>
              <a:t>"{:.3f}"</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format(</a:t>
            </a:r>
            <a:r>
              <a:rPr lang="en-US" sz="1100" dirty="0" err="1">
                <a:latin typeface="Menlo" panose="020B0609030804020204" pitchFamily="49" charset="0"/>
                <a:ea typeface="Menlo" panose="020B0609030804020204" pitchFamily="49" charset="0"/>
                <a:cs typeface="Menlo" panose="020B0609030804020204" pitchFamily="49" charset="0"/>
              </a:rPr>
              <a:t>val_acc</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num_batch</a:t>
            </a:r>
            <a:r>
              <a:rPr lang="en-US" sz="1100" dirty="0">
                <a:latin typeface="Menlo" panose="020B0609030804020204" pitchFamily="49" charset="0"/>
                <a:ea typeface="Menlo" panose="020B0609030804020204" pitchFamily="49" charset="0"/>
                <a:cs typeface="Menlo" panose="020B0609030804020204" pitchFamily="49" charset="0"/>
              </a:rPr>
              <a:t>)) </a:t>
            </a:r>
            <a:endParaRPr lang="en-US" sz="1100" dirty="0">
              <a:effectLst/>
              <a:latin typeface="Menlo" panose="020B0609030804020204" pitchFamily="49" charset="0"/>
              <a:ea typeface="Menlo" panose="020B0609030804020204" pitchFamily="49" charset="0"/>
              <a:cs typeface="Menlo" panose="020B0609030804020204" pitchFamily="49" charset="0"/>
            </a:endParaRPr>
          </a:p>
        </p:txBody>
      </p:sp>
      <p:sp>
        <p:nvSpPr>
          <p:cNvPr id="5" name="Rectangle 4">
            <a:extLst>
              <a:ext uri="{FF2B5EF4-FFF2-40B4-BE49-F238E27FC236}">
                <a16:creationId xmlns:a16="http://schemas.microsoft.com/office/drawing/2014/main" id="{6DBE7C82-8F1F-214A-AC7B-8CBE6A5B3809}"/>
              </a:ext>
            </a:extLst>
          </p:cNvPr>
          <p:cNvSpPr/>
          <p:nvPr/>
        </p:nvSpPr>
        <p:spPr>
          <a:xfrm>
            <a:off x="1935737" y="2429737"/>
            <a:ext cx="6219731" cy="832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97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76C3-2F26-2F40-BD36-424487D69E45}"/>
              </a:ext>
            </a:extLst>
          </p:cNvPr>
          <p:cNvSpPr>
            <a:spLocks noGrp="1"/>
          </p:cNvSpPr>
          <p:nvPr>
            <p:ph type="title"/>
          </p:nvPr>
        </p:nvSpPr>
        <p:spPr/>
        <p:txBody>
          <a:bodyPr/>
          <a:lstStyle/>
          <a:p>
            <a:r>
              <a:rPr lang="en-US" dirty="0" err="1"/>
              <a:t>Pytorch</a:t>
            </a:r>
            <a:r>
              <a:rPr lang="en-US" dirty="0"/>
              <a:t> </a:t>
            </a:r>
            <a:r>
              <a:rPr lang="en-US" dirty="0" err="1"/>
              <a:t>dataloader</a:t>
            </a:r>
            <a:endParaRPr lang="en-US" dirty="0"/>
          </a:p>
        </p:txBody>
      </p:sp>
      <p:sp>
        <p:nvSpPr>
          <p:cNvPr id="3" name="Content Placeholder 2">
            <a:extLst>
              <a:ext uri="{FF2B5EF4-FFF2-40B4-BE49-F238E27FC236}">
                <a16:creationId xmlns:a16="http://schemas.microsoft.com/office/drawing/2014/main" id="{27623E1A-73B0-CC4B-993D-7763C71EAEA5}"/>
              </a:ext>
            </a:extLst>
          </p:cNvPr>
          <p:cNvSpPr>
            <a:spLocks noGrp="1"/>
          </p:cNvSpPr>
          <p:nvPr>
            <p:ph idx="1"/>
          </p:nvPr>
        </p:nvSpPr>
        <p:spPr/>
        <p:txBody>
          <a:bodyPr/>
          <a:lstStyle/>
          <a:p>
            <a:r>
              <a:rPr lang="en-US" dirty="0"/>
              <a:t>Why </a:t>
            </a:r>
            <a:r>
              <a:rPr lang="en-US" dirty="0" err="1"/>
              <a:t>PyTroch</a:t>
            </a:r>
            <a:r>
              <a:rPr lang="en-US" dirty="0"/>
              <a:t> </a:t>
            </a:r>
            <a:r>
              <a:rPr lang="en-US" dirty="0" err="1"/>
              <a:t>Dataloader</a:t>
            </a:r>
            <a:r>
              <a:rPr lang="en-US" dirty="0"/>
              <a:t>?</a:t>
            </a:r>
          </a:p>
          <a:p>
            <a:endParaRPr lang="en-US" dirty="0"/>
          </a:p>
          <a:p>
            <a:pPr marL="457200" indent="-457200">
              <a:buFont typeface="+mj-lt"/>
              <a:buAutoNum type="arabicPeriod"/>
            </a:pPr>
            <a:r>
              <a:rPr lang="en-US" dirty="0"/>
              <a:t>Be able to seamlessly take care of the large dataset which cannot be fitted into memory once</a:t>
            </a:r>
          </a:p>
          <a:p>
            <a:pPr marL="457200" indent="-457200">
              <a:buFont typeface="+mj-lt"/>
              <a:buAutoNum type="arabicPeriod"/>
            </a:pPr>
            <a:r>
              <a:rPr lang="en-US" dirty="0"/>
              <a:t>Use the CPU efficiently</a:t>
            </a:r>
            <a:r>
              <a:rPr lang="zh-CN" altLang="en-US" dirty="0"/>
              <a:t> </a:t>
            </a:r>
            <a:r>
              <a:rPr lang="en-US" altLang="zh-CN" dirty="0"/>
              <a:t>to load the data into GPU, including parallel support</a:t>
            </a:r>
          </a:p>
          <a:p>
            <a:pPr marL="457200" indent="-457200">
              <a:buFont typeface="+mj-lt"/>
              <a:buAutoNum type="arabicPeriod"/>
            </a:pPr>
            <a:r>
              <a:rPr lang="en-US" dirty="0"/>
              <a:t>Simple function interface</a:t>
            </a:r>
          </a:p>
          <a:p>
            <a:pPr marL="457200" indent="-457200">
              <a:buFont typeface="+mj-lt"/>
              <a:buAutoNum type="arabicPeriod"/>
            </a:pPr>
            <a:endParaRPr lang="en-US" dirty="0"/>
          </a:p>
        </p:txBody>
      </p:sp>
    </p:spTree>
    <p:extLst>
      <p:ext uri="{BB962C8B-B14F-4D97-AF65-F5344CB8AC3E}">
        <p14:creationId xmlns:p14="http://schemas.microsoft.com/office/powerpoint/2010/main" val="206973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11FB-1984-A540-A800-EBE3AC7F36E4}"/>
              </a:ext>
            </a:extLst>
          </p:cNvPr>
          <p:cNvSpPr>
            <a:spLocks noGrp="1"/>
          </p:cNvSpPr>
          <p:nvPr>
            <p:ph type="title"/>
          </p:nvPr>
        </p:nvSpPr>
        <p:spPr/>
        <p:txBody>
          <a:bodyPr/>
          <a:lstStyle/>
          <a:p>
            <a:r>
              <a:rPr lang="en-US" dirty="0" err="1"/>
              <a:t>Pytorch</a:t>
            </a:r>
            <a:r>
              <a:rPr lang="en-US" dirty="0"/>
              <a:t> </a:t>
            </a:r>
            <a:r>
              <a:rPr lang="en-US" dirty="0" err="1"/>
              <a:t>dataloader</a:t>
            </a:r>
            <a:endParaRPr lang="en-US" dirty="0"/>
          </a:p>
        </p:txBody>
      </p:sp>
      <p:sp>
        <p:nvSpPr>
          <p:cNvPr id="5" name="Rectangle 4">
            <a:extLst>
              <a:ext uri="{FF2B5EF4-FFF2-40B4-BE49-F238E27FC236}">
                <a16:creationId xmlns:a16="http://schemas.microsoft.com/office/drawing/2014/main" id="{B62B0FBF-20FE-7B40-9D67-CAEA415785DA}"/>
              </a:ext>
            </a:extLst>
          </p:cNvPr>
          <p:cNvSpPr/>
          <p:nvPr/>
        </p:nvSpPr>
        <p:spPr>
          <a:xfrm>
            <a:off x="1024128" y="1597575"/>
            <a:ext cx="10546201" cy="4832092"/>
          </a:xfrm>
          <a:prstGeom prst="rect">
            <a:avLst/>
          </a:prstGeom>
        </p:spPr>
        <p:txBody>
          <a:bodyPr wrap="square">
            <a:spAutoFit/>
          </a:bodyPr>
          <a:lstStyle/>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torch</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torch.utils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400" dirty="0">
                <a:latin typeface="Menlo" panose="020B0609030804020204" pitchFamily="49" charset="0"/>
                <a:ea typeface="Menlo" panose="020B0609030804020204" pitchFamily="49" charset="0"/>
                <a:cs typeface="Menlo" panose="020B0609030804020204" pitchFamily="49" charset="0"/>
              </a:rPr>
              <a:t> data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numpy</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as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np</a:t>
            </a:r>
            <a:r>
              <a:rPr lang="en-US" sz="1400" dirty="0">
                <a:latin typeface="Menlo" panose="020B0609030804020204" pitchFamily="49" charset="0"/>
                <a:ea typeface="Menlo" panose="020B0609030804020204" pitchFamily="49" charset="0"/>
                <a:cs typeface="Menlo" panose="020B0609030804020204" pitchFamily="49" charset="0"/>
              </a:rPr>
              <a:t> </a:t>
            </a:r>
          </a:p>
          <a:p>
            <a:endParaRPr lang="en-US" sz="14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class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MyDataset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data</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Dataset</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408080"/>
                </a:solidFill>
                <a:latin typeface="Menlo" panose="020B0609030804020204" pitchFamily="49" charset="0"/>
                <a:ea typeface="Menlo" panose="020B0609030804020204" pitchFamily="49" charset="0"/>
                <a:cs typeface="Menlo" panose="020B0609030804020204" pitchFamily="49" charset="0"/>
              </a:rPr>
              <a:t>#Characterizes a dataset for </a:t>
            </a:r>
            <a:r>
              <a:rPr lang="en-US" sz="1400" dirty="0" err="1">
                <a:solidFill>
                  <a:srgbClr val="408080"/>
                </a:solidFill>
                <a:latin typeface="Menlo" panose="020B0609030804020204" pitchFamily="49" charset="0"/>
                <a:ea typeface="Menlo" panose="020B0609030804020204" pitchFamily="49" charset="0"/>
                <a:cs typeface="Menlo" panose="020B0609030804020204" pitchFamily="49" charset="0"/>
              </a:rPr>
              <a:t>PyTorch</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init</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X_data</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y_data</a:t>
            </a:r>
            <a:r>
              <a:rPr lang="en-US" sz="1400" dirty="0">
                <a:latin typeface="Menlo" panose="020B0609030804020204" pitchFamily="49" charset="0"/>
                <a:ea typeface="Menlo" panose="020B0609030804020204" pitchFamily="49" charset="0"/>
                <a:cs typeface="Menlo" panose="020B0609030804020204" pitchFamily="49" charset="0"/>
              </a:rPr>
              <a:t>, device): </a:t>
            </a:r>
          </a:p>
          <a:p>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X</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X_data</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BA212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y</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y_data</a:t>
            </a:r>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device</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 device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len</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408080"/>
                </a:solidFill>
                <a:latin typeface="Menlo" panose="020B0609030804020204" pitchFamily="49" charset="0"/>
                <a:ea typeface="Menlo" panose="020B0609030804020204" pitchFamily="49" charset="0"/>
                <a:cs typeface="Menlo" panose="020B0609030804020204" pitchFamily="49" charset="0"/>
              </a:rPr>
              <a:t>		#Denotes the total number of samples</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len</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y</a:t>
            </a:r>
            <a:r>
              <a:rPr lang="en-US" sz="1400" dirty="0">
                <a:latin typeface="Menlo" panose="020B0609030804020204" pitchFamily="49" charset="0"/>
                <a:ea typeface="Menlo" panose="020B0609030804020204" pitchFamily="49" charset="0"/>
                <a:cs typeface="Menlo" panose="020B0609030804020204" pitchFamily="49" charset="0"/>
              </a:rPr>
              <a:t>) </a:t>
            </a:r>
          </a:p>
          <a:p>
            <a:endParaRPr lang="en-US" sz="14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err="1">
                <a:solidFill>
                  <a:srgbClr val="0000FF"/>
                </a:solidFill>
                <a:latin typeface="Menlo" panose="020B0609030804020204" pitchFamily="49" charset="0"/>
                <a:ea typeface="Menlo" panose="020B0609030804020204" pitchFamily="49" charset="0"/>
                <a:cs typeface="Menlo" panose="020B0609030804020204" pitchFamily="49" charset="0"/>
              </a:rPr>
              <a:t>getitem</a:t>
            </a:r>
            <a:r>
              <a:rPr lang="en-US" sz="14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a:latin typeface="Menlo" panose="020B0609030804020204" pitchFamily="49" charset="0"/>
                <a:ea typeface="Menlo" panose="020B0609030804020204" pitchFamily="49" charset="0"/>
                <a:cs typeface="Menlo" panose="020B0609030804020204" pitchFamily="49" charset="0"/>
              </a:rPr>
              <a:t>, index): </a:t>
            </a:r>
          </a:p>
          <a:p>
            <a:r>
              <a:rPr lang="en-US" sz="1400" dirty="0">
                <a:solidFill>
                  <a:srgbClr val="408080"/>
                </a:solidFill>
                <a:latin typeface="Menlo" panose="020B0609030804020204" pitchFamily="49" charset="0"/>
                <a:ea typeface="Menlo" panose="020B0609030804020204" pitchFamily="49" charset="0"/>
                <a:cs typeface="Menlo" panose="020B0609030804020204" pitchFamily="49" charset="0"/>
              </a:rPr>
              <a:t>		#Generates one sample of data</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a:solidFill>
                  <a:srgbClr val="408080"/>
                </a:solidFill>
                <a:latin typeface="Menlo" panose="020B0609030804020204" pitchFamily="49" charset="0"/>
                <a:ea typeface="Menlo" panose="020B0609030804020204" pitchFamily="49" charset="0"/>
                <a:cs typeface="Menlo" panose="020B0609030804020204" pitchFamily="49" charset="0"/>
              </a:rPr>
              <a:t># Load data and get label</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latin typeface="Menlo" panose="020B0609030804020204" pitchFamily="49" charset="0"/>
                <a:ea typeface="Menlo" panose="020B0609030804020204" pitchFamily="49" charset="0"/>
                <a:cs typeface="Menlo" panose="020B0609030804020204" pitchFamily="49" charset="0"/>
              </a:rPr>
              <a:t>		X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torch</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from_numpy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X</a:t>
            </a:r>
            <a:r>
              <a:rPr lang="en-US" sz="1400" dirty="0">
                <a:latin typeface="Menlo" panose="020B0609030804020204" pitchFamily="49" charset="0"/>
                <a:ea typeface="Menlo" panose="020B0609030804020204" pitchFamily="49" charset="0"/>
                <a:cs typeface="Menlo" panose="020B0609030804020204" pitchFamily="49" charset="0"/>
              </a:rPr>
              <a:t>[index, :,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float()</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to(</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device</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latin typeface="Menlo" panose="020B0609030804020204" pitchFamily="49" charset="0"/>
                <a:ea typeface="Menlo" panose="020B0609030804020204" pitchFamily="49" charset="0"/>
                <a:cs typeface="Menlo" panose="020B0609030804020204" pitchFamily="49" charset="0"/>
              </a:rPr>
              <a:t>		y </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torch</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from_numpy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np</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y</a:t>
            </a:r>
            <a:r>
              <a:rPr lang="en-US" sz="1400" dirty="0">
                <a:latin typeface="Menlo" panose="020B0609030804020204" pitchFamily="49" charset="0"/>
                <a:ea typeface="Menlo" panose="020B0609030804020204" pitchFamily="49" charset="0"/>
                <a:cs typeface="Menlo" panose="020B0609030804020204" pitchFamily="49" charset="0"/>
              </a:rPr>
              <a:t>[index]]))</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float()</a:t>
            </a:r>
            <a:r>
              <a:rPr lang="en-US" sz="14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a:latin typeface="Menlo" panose="020B0609030804020204" pitchFamily="49" charset="0"/>
                <a:ea typeface="Menlo" panose="020B0609030804020204" pitchFamily="49" charset="0"/>
                <a:cs typeface="Menlo" panose="020B0609030804020204" pitchFamily="49" charset="0"/>
              </a:rPr>
              <a:t>to(</a:t>
            </a:r>
            <a:r>
              <a:rPr lang="en-US" sz="14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4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device</a:t>
            </a:r>
            <a:r>
              <a:rPr lang="en-US" sz="1400" dirty="0">
                <a:latin typeface="Menlo" panose="020B0609030804020204" pitchFamily="49" charset="0"/>
                <a:ea typeface="Menlo" panose="020B0609030804020204" pitchFamily="49" charset="0"/>
                <a:cs typeface="Menlo" panose="020B0609030804020204" pitchFamily="49" charset="0"/>
              </a:rPr>
              <a:t>) </a:t>
            </a:r>
          </a:p>
          <a:p>
            <a:r>
              <a:rPr lang="en-US" sz="14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400" dirty="0">
                <a:latin typeface="Menlo" panose="020B0609030804020204" pitchFamily="49" charset="0"/>
                <a:ea typeface="Menlo" panose="020B0609030804020204" pitchFamily="49" charset="0"/>
                <a:cs typeface="Menlo" panose="020B0609030804020204" pitchFamily="49" charset="0"/>
              </a:rPr>
              <a:t> X, y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5695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4807-77A0-C04A-9824-DD1BF284CC63}"/>
              </a:ext>
            </a:extLst>
          </p:cNvPr>
          <p:cNvSpPr>
            <a:spLocks noGrp="1"/>
          </p:cNvSpPr>
          <p:nvPr>
            <p:ph type="title"/>
          </p:nvPr>
        </p:nvSpPr>
        <p:spPr/>
        <p:txBody>
          <a:bodyPr/>
          <a:lstStyle/>
          <a:p>
            <a:r>
              <a:rPr lang="en-US" dirty="0" err="1"/>
              <a:t>PyTorch</a:t>
            </a:r>
            <a:r>
              <a:rPr lang="en-US" dirty="0"/>
              <a:t> model</a:t>
            </a:r>
          </a:p>
        </p:txBody>
      </p:sp>
      <p:sp>
        <p:nvSpPr>
          <p:cNvPr id="3" name="Content Placeholder 2">
            <a:extLst>
              <a:ext uri="{FF2B5EF4-FFF2-40B4-BE49-F238E27FC236}">
                <a16:creationId xmlns:a16="http://schemas.microsoft.com/office/drawing/2014/main" id="{ACFC16FF-F453-C14B-BDD1-12F8221162E6}"/>
              </a:ext>
            </a:extLst>
          </p:cNvPr>
          <p:cNvSpPr>
            <a:spLocks noGrp="1"/>
          </p:cNvSpPr>
          <p:nvPr>
            <p:ph idx="1"/>
          </p:nvPr>
        </p:nvSpPr>
        <p:spPr/>
        <p:txBody>
          <a:bodyPr/>
          <a:lstStyle/>
          <a:p>
            <a:pPr marL="0" indent="0">
              <a:buNone/>
            </a:pPr>
            <a:endParaRPr lang="en-US" dirty="0"/>
          </a:p>
          <a:p>
            <a:pPr marL="0" indent="0">
              <a:buNone/>
            </a:pPr>
            <a:r>
              <a:rPr lang="en-US" dirty="0"/>
              <a:t>	</a:t>
            </a:r>
          </a:p>
        </p:txBody>
      </p:sp>
      <p:sp>
        <p:nvSpPr>
          <p:cNvPr id="4" name="Rectangle 3">
            <a:extLst>
              <a:ext uri="{FF2B5EF4-FFF2-40B4-BE49-F238E27FC236}">
                <a16:creationId xmlns:a16="http://schemas.microsoft.com/office/drawing/2014/main" id="{01986450-618F-0E4B-997C-D2013C7F2291}"/>
              </a:ext>
            </a:extLst>
          </p:cNvPr>
          <p:cNvSpPr/>
          <p:nvPr/>
        </p:nvSpPr>
        <p:spPr>
          <a:xfrm>
            <a:off x="1024128" y="1661654"/>
            <a:ext cx="11053195" cy="3970318"/>
          </a:xfrm>
          <a:prstGeom prst="rect">
            <a:avLst/>
          </a:prstGeom>
        </p:spPr>
        <p:txBody>
          <a:bodyPr wrap="square">
            <a:spAutoFit/>
          </a:bodyPr>
          <a:lstStyle/>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torch</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torch.nn</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as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nn</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torch.autograd</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200" dirty="0">
                <a:latin typeface="Menlo" panose="020B0609030804020204" pitchFamily="49" charset="0"/>
                <a:ea typeface="Menlo" panose="020B0609030804020204" pitchFamily="49" charset="0"/>
                <a:cs typeface="Menlo" panose="020B0609030804020204" pitchFamily="49" charset="0"/>
              </a:rPr>
              <a:t> Variable </a:t>
            </a:r>
          </a:p>
          <a:p>
            <a:r>
              <a:rPr lang="en-US" sz="1200" dirty="0" err="1">
                <a:latin typeface="Menlo" panose="020B0609030804020204" pitchFamily="49" charset="0"/>
                <a:ea typeface="Menlo" panose="020B0609030804020204" pitchFamily="49" charset="0"/>
                <a:cs typeface="Menlo" panose="020B0609030804020204" pitchFamily="49" charset="0"/>
              </a:rPr>
              <a:t>torch</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manual_seed</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42</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solidFill>
                <a:srgbClr val="008000"/>
              </a:solidFill>
              <a:latin typeface="Menlo" panose="020B0609030804020204" pitchFamily="49" charset="0"/>
              <a:ea typeface="Menlo" panose="020B0609030804020204" pitchFamily="49" charset="0"/>
              <a:cs typeface="Menlo" panose="020B0609030804020204" pitchFamily="49" charset="0"/>
            </a:endParaRPr>
          </a:p>
          <a:p>
            <a:endParaRPr lang="en-US" sz="12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class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LSTM_Classification</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nn</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Module</a:t>
            </a:r>
            <a:r>
              <a:rPr lang="en-US" sz="1200" dirty="0">
                <a:latin typeface="Menlo" panose="020B0609030804020204" pitchFamily="49" charset="0"/>
                <a:ea typeface="Menlo" panose="020B0609030804020204" pitchFamily="49" charset="0"/>
                <a:cs typeface="Menlo" panose="020B0609030804020204" pitchFamily="49" charset="0"/>
              </a:rPr>
              <a:t>):</a:t>
            </a:r>
          </a:p>
          <a:p>
            <a:r>
              <a:rPr lang="en-US" sz="1200" dirty="0">
                <a:latin typeface="Menlo" panose="020B0609030804020204" pitchFamily="49" charset="0"/>
                <a:ea typeface="Menlo" panose="020B0609030804020204" pitchFamily="49" charset="0"/>
                <a:cs typeface="Menlo" panose="020B0609030804020204" pitchFamily="49" charset="0"/>
              </a:rPr>
              <a:t> </a:t>
            </a:r>
            <a:endParaRPr lang="en-US" sz="12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init</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seq_length</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num_features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batch_size</a:t>
            </a:r>
            <a:r>
              <a:rPr lang="en-US" sz="1200" dirty="0">
                <a:latin typeface="Menlo" panose="020B0609030804020204" pitchFamily="49" charset="0"/>
                <a:ea typeface="Menlo" panose="020B0609030804020204" pitchFamily="49" charset="0"/>
                <a:cs typeface="Menlo" panose="020B0609030804020204" pitchFamily="49" charset="0"/>
              </a:rPr>
              <a:t>, device):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super</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LSTM_Classification</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__</a:t>
            </a:r>
            <a:r>
              <a:rPr lang="en-US" sz="1200" dirty="0" err="1">
                <a:latin typeface="Menlo" panose="020B0609030804020204" pitchFamily="49" charset="0"/>
                <a:ea typeface="Menlo" panose="020B0609030804020204" pitchFamily="49" charset="0"/>
                <a:cs typeface="Menlo" panose="020B0609030804020204" pitchFamily="49" charset="0"/>
              </a:rPr>
              <a:t>init</a:t>
            </a:r>
            <a:r>
              <a:rPr lang="en-US" sz="1200" dirty="0">
                <a:latin typeface="Menlo" panose="020B0609030804020204" pitchFamily="49" charset="0"/>
                <a:ea typeface="Menlo" panose="020B0609030804020204" pitchFamily="49" charset="0"/>
                <a:cs typeface="Menlo" panose="020B0609030804020204" pitchFamily="49" charset="0"/>
              </a:rPr>
              <a:t>__()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seq_length</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seq_length</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num_features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num_features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batch_size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batch_size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device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device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self</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lstm1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nn</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LSTM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input_size</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num_features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dropout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batch_first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408080"/>
                </a:solidFill>
                <a:latin typeface="Menlo" panose="020B0609030804020204" pitchFamily="49" charset="0"/>
                <a:ea typeface="Menlo" panose="020B0609030804020204" pitchFamily="49" charset="0"/>
                <a:cs typeface="Menlo" panose="020B0609030804020204" pitchFamily="49" charset="0"/>
              </a:rPr>
              <a:t>		# define the output layer, for activation function</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self</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fc1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nn</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Linear</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init_hidden</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		hidden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torch</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zeros</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batch_size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requires_grad</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to(</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device</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		cell </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torch</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zeros</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num_layers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batch_size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hidden_size</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requires_grad</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to(</a:t>
            </a:r>
            <a:r>
              <a:rPr lang="en-US" sz="12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device</a:t>
            </a:r>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200" dirty="0">
                <a:latin typeface="Menlo" panose="020B0609030804020204" pitchFamily="49" charset="0"/>
                <a:ea typeface="Menlo" panose="020B0609030804020204" pitchFamily="49" charset="0"/>
                <a:cs typeface="Menlo" panose="020B0609030804020204" pitchFamily="49" charset="0"/>
              </a:rPr>
              <a:t> (hidden, cell) </a:t>
            </a:r>
          </a:p>
        </p:txBody>
      </p:sp>
    </p:spTree>
    <p:extLst>
      <p:ext uri="{BB962C8B-B14F-4D97-AF65-F5344CB8AC3E}">
        <p14:creationId xmlns:p14="http://schemas.microsoft.com/office/powerpoint/2010/main" val="89416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4807-77A0-C04A-9824-DD1BF284CC63}"/>
              </a:ext>
            </a:extLst>
          </p:cNvPr>
          <p:cNvSpPr>
            <a:spLocks noGrp="1"/>
          </p:cNvSpPr>
          <p:nvPr>
            <p:ph type="title"/>
          </p:nvPr>
        </p:nvSpPr>
        <p:spPr/>
        <p:txBody>
          <a:bodyPr/>
          <a:lstStyle/>
          <a:p>
            <a:r>
              <a:rPr lang="en-US" dirty="0" err="1"/>
              <a:t>PyTorch</a:t>
            </a:r>
            <a:r>
              <a:rPr lang="en-US" dirty="0"/>
              <a:t> model</a:t>
            </a:r>
          </a:p>
        </p:txBody>
      </p:sp>
      <p:sp>
        <p:nvSpPr>
          <p:cNvPr id="3" name="Content Placeholder 2">
            <a:extLst>
              <a:ext uri="{FF2B5EF4-FFF2-40B4-BE49-F238E27FC236}">
                <a16:creationId xmlns:a16="http://schemas.microsoft.com/office/drawing/2014/main" id="{ACFC16FF-F453-C14B-BDD1-12F8221162E6}"/>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01986450-618F-0E4B-997C-D2013C7F2291}"/>
              </a:ext>
            </a:extLst>
          </p:cNvPr>
          <p:cNvSpPr/>
          <p:nvPr/>
        </p:nvSpPr>
        <p:spPr>
          <a:xfrm>
            <a:off x="924540" y="1717691"/>
            <a:ext cx="10555255" cy="5016758"/>
          </a:xfrm>
          <a:prstGeom prst="rect">
            <a:avLst/>
          </a:prstGeom>
        </p:spPr>
        <p:txBody>
          <a:bodyPr wrap="square">
            <a:spAutoFit/>
          </a:bodyPr>
          <a:lstStyle/>
          <a:p>
            <a:endParaRPr lang="en-US" sz="1000" dirty="0">
              <a:latin typeface="Menlo" panose="020B0609030804020204" pitchFamily="49" charset="0"/>
              <a:ea typeface="Menlo" panose="020B0609030804020204" pitchFamily="49" charset="0"/>
              <a:cs typeface="Menlo" panose="020B0609030804020204" pitchFamily="49" charset="0"/>
            </a:endParaRP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00FF"/>
                </a:solidFill>
                <a:latin typeface="Menlo" panose="020B0609030804020204" pitchFamily="49" charset="0"/>
                <a:ea typeface="Menlo" panose="020B0609030804020204" pitchFamily="49" charset="0"/>
                <a:cs typeface="Menlo" panose="020B0609030804020204" pitchFamily="49" charset="0"/>
              </a:rPr>
              <a:t>torch</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torch.nn</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as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nn</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torch.autograd</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000" dirty="0">
                <a:latin typeface="Menlo" panose="020B0609030804020204" pitchFamily="49" charset="0"/>
                <a:ea typeface="Menlo" panose="020B0609030804020204" pitchFamily="49" charset="0"/>
                <a:cs typeface="Menlo" panose="020B0609030804020204" pitchFamily="49" charset="0"/>
              </a:rPr>
              <a:t> Variable </a:t>
            </a:r>
          </a:p>
          <a:p>
            <a:r>
              <a:rPr lang="en-US" sz="1000" dirty="0" err="1">
                <a:latin typeface="Menlo" panose="020B0609030804020204" pitchFamily="49" charset="0"/>
                <a:ea typeface="Menlo" panose="020B0609030804020204" pitchFamily="49" charset="0"/>
                <a:cs typeface="Menlo" panose="020B0609030804020204" pitchFamily="49" charset="0"/>
              </a:rPr>
              <a:t>torch</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manual_seed</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42</a:t>
            </a:r>
            <a:r>
              <a:rPr lang="en-US" sz="1000" dirty="0">
                <a:latin typeface="Menlo" panose="020B0609030804020204" pitchFamily="49" charset="0"/>
                <a:ea typeface="Menlo" panose="020B0609030804020204" pitchFamily="49" charset="0"/>
                <a:cs typeface="Menlo" panose="020B0609030804020204" pitchFamily="49" charset="0"/>
              </a:rPr>
              <a:t>) </a:t>
            </a:r>
          </a:p>
          <a:p>
            <a:endParaRPr lang="en-US" sz="1000" dirty="0">
              <a:solidFill>
                <a:srgbClr val="008000"/>
              </a:solidFill>
              <a:latin typeface="Menlo" panose="020B0609030804020204" pitchFamily="49" charset="0"/>
              <a:ea typeface="Menlo" panose="020B0609030804020204" pitchFamily="49" charset="0"/>
              <a:cs typeface="Menlo" panose="020B0609030804020204" pitchFamily="49" charset="0"/>
            </a:endParaRPr>
          </a:p>
          <a:p>
            <a:endParaRPr lang="en-US" sz="10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class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LSTM_Classification</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nn</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Module</a:t>
            </a:r>
            <a:r>
              <a:rPr lang="en-US" sz="1000" dirty="0">
                <a:latin typeface="Menlo" panose="020B0609030804020204" pitchFamily="49" charset="0"/>
                <a:ea typeface="Menlo" panose="020B0609030804020204" pitchFamily="49" charset="0"/>
                <a:cs typeface="Menlo" panose="020B0609030804020204" pitchFamily="49" charset="0"/>
              </a:rPr>
              <a:t>): </a:t>
            </a:r>
          </a:p>
          <a:p>
            <a:endParaRPr lang="en-US" sz="10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init</a:t>
            </a:r>
            <a:r>
              <a:rPr lang="en-US" sz="1000" dirty="0">
                <a:solidFill>
                  <a:srgbClr val="0000FF"/>
                </a:solidFill>
                <a:latin typeface="Menlo" panose="020B0609030804020204" pitchFamily="49" charset="0"/>
                <a:ea typeface="Menlo" panose="020B0609030804020204" pitchFamily="49" charset="0"/>
                <a:cs typeface="Menlo" panose="020B0609030804020204" pitchFamily="49" charset="0"/>
              </a:rPr>
              <a:t>__</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seq_length</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num_features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hidden_size</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num_layers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batch_size</a:t>
            </a:r>
            <a:r>
              <a:rPr lang="en-US" sz="1000" dirty="0">
                <a:latin typeface="Menlo" panose="020B0609030804020204" pitchFamily="49" charset="0"/>
                <a:ea typeface="Menlo" panose="020B0609030804020204" pitchFamily="49" charset="0"/>
                <a:cs typeface="Menlo" panose="020B0609030804020204" pitchFamily="49" charset="0"/>
              </a:rPr>
              <a:t>, device): 		</a:t>
            </a: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000" dirty="0">
                <a:latin typeface="Menlo" panose="020B0609030804020204" pitchFamily="49" charset="0"/>
                <a:ea typeface="Menlo" panose="020B0609030804020204" pitchFamily="49" charset="0"/>
                <a:cs typeface="Menlo" panose="020B0609030804020204" pitchFamily="49" charset="0"/>
              </a:rPr>
              <a:t>…</a:t>
            </a: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00FF"/>
                </a:solidFill>
                <a:latin typeface="Menlo" panose="020B0609030804020204" pitchFamily="49" charset="0"/>
                <a:ea typeface="Menlo" panose="020B0609030804020204" pitchFamily="49" charset="0"/>
                <a:cs typeface="Menlo" panose="020B0609030804020204" pitchFamily="49" charset="0"/>
              </a:rPr>
              <a:t>init_hidden</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p>
          <a:p>
            <a:endParaRPr lang="en-US" sz="10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00FF"/>
                </a:solidFill>
                <a:latin typeface="Menlo" panose="020B0609030804020204" pitchFamily="49" charset="0"/>
                <a:ea typeface="Menlo" panose="020B0609030804020204" pitchFamily="49" charset="0"/>
                <a:cs typeface="Menlo" panose="020B0609030804020204" pitchFamily="49" charset="0"/>
              </a:rPr>
              <a:t>forward</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input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h_t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c_t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init_hidden</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lstm1_out, _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lstm1(</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input</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view</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batch_size</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seq_length</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num_features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h_t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c_t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lstm1_out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lstm1_out[:,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000" dirty="0">
                <a:latin typeface="Menlo" panose="020B0609030804020204" pitchFamily="49" charset="0"/>
                <a:ea typeface="Menlo" panose="020B0609030804020204" pitchFamily="49" charset="0"/>
                <a:cs typeface="Menlo" panose="020B0609030804020204" pitchFamily="49" charset="0"/>
              </a:rPr>
              <a:t>, :] </a:t>
            </a:r>
            <a:r>
              <a:rPr lang="en-US" sz="1000" dirty="0">
                <a:solidFill>
                  <a:srgbClr val="408080"/>
                </a:solidFill>
                <a:latin typeface="Menlo" panose="020B0609030804020204" pitchFamily="49" charset="0"/>
                <a:ea typeface="Menlo" panose="020B0609030804020204" pitchFamily="49" charset="0"/>
                <a:cs typeface="Menlo" panose="020B0609030804020204" pitchFamily="49" charset="0"/>
              </a:rPr>
              <a:t># get the output from the last LSTM cell</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regression_output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fc1(lstm1_out</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reshape(</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batch_size</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hidden_size</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output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torch</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sigmoid</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regression_output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output</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view</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000" dirty="0">
                <a:latin typeface="Menlo" panose="020B0609030804020204" pitchFamily="49" charset="0"/>
                <a:ea typeface="Menlo" panose="020B0609030804020204" pitchFamily="49" charset="0"/>
                <a:cs typeface="Menlo" panose="020B0609030804020204" pitchFamily="49" charset="0"/>
              </a:rPr>
              <a:t>) </a:t>
            </a:r>
          </a:p>
          <a:p>
            <a:endParaRPr lang="en-US" sz="1000" dirty="0">
              <a:latin typeface="Menlo" panose="020B0609030804020204" pitchFamily="49" charset="0"/>
              <a:ea typeface="Menlo" panose="020B0609030804020204" pitchFamily="49" charset="0"/>
              <a:cs typeface="Menlo" panose="020B0609030804020204" pitchFamily="49" charset="0"/>
            </a:endParaRP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def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00FF"/>
                </a:solidFill>
                <a:latin typeface="Menlo" panose="020B0609030804020204" pitchFamily="49" charset="0"/>
                <a:ea typeface="Menlo" panose="020B0609030804020204" pitchFamily="49" charset="0"/>
                <a:cs typeface="Menlo" panose="020B0609030804020204" pitchFamily="49" charset="0"/>
              </a:rPr>
              <a:t>inference</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input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408080"/>
                </a:solidFill>
                <a:latin typeface="Menlo" panose="020B0609030804020204" pitchFamily="49" charset="0"/>
                <a:ea typeface="Menlo" panose="020B0609030804020204" pitchFamily="49" charset="0"/>
                <a:cs typeface="Menlo" panose="020B0609030804020204" pitchFamily="49" charset="0"/>
              </a:rPr>
              <a:t># the inference function for the model to allow different size of batches</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solidFill>
                  <a:srgbClr val="408080"/>
                </a:solidFill>
                <a:latin typeface="Menlo" panose="020B0609030804020204" pitchFamily="49" charset="0"/>
                <a:ea typeface="Menlo" panose="020B0609030804020204" pitchFamily="49" charset="0"/>
                <a:cs typeface="Menlo" panose="020B0609030804020204" pitchFamily="49" charset="0"/>
              </a:rPr>
              <a:t>		# The input is by default batch first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batch_size_val</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input</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shape</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0</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model_inference</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LSTM_Classification</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seq_length</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seq_length</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num_features</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num_features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hidden_size</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hidden_size</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num_layers</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num_layers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batch_size</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batch_size_val</a:t>
            </a:r>
            <a:r>
              <a:rPr lang="en-US" sz="1000" dirty="0">
                <a:latin typeface="Menlo" panose="020B0609030804020204" pitchFamily="49" charset="0"/>
                <a:ea typeface="Menlo" panose="020B0609030804020204" pitchFamily="49" charset="0"/>
                <a:cs typeface="Menlo" panose="020B0609030804020204" pitchFamily="49" charset="0"/>
              </a:rPr>
              <a:t>, device</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device</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model_inference</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load_state_dict</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state_dict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model_inference</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to</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solidFill>
                  <a:srgbClr val="008000"/>
                </a:solidFill>
                <a:latin typeface="Menlo" panose="020B0609030804020204" pitchFamily="49" charset="0"/>
                <a:ea typeface="Menlo" panose="020B0609030804020204" pitchFamily="49" charset="0"/>
                <a:cs typeface="Menlo" panose="020B0609030804020204" pitchFamily="49" charset="0"/>
              </a:rPr>
              <a:t>self</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device</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model_inference</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eval</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latin typeface="Menlo" panose="020B0609030804020204" pitchFamily="49" charset="0"/>
                <a:ea typeface="Menlo" panose="020B0609030804020204" pitchFamily="49" charset="0"/>
                <a:cs typeface="Menlo" panose="020B0609030804020204" pitchFamily="49" charset="0"/>
              </a:rPr>
              <a:t>		output </a:t>
            </a:r>
            <a:r>
              <a:rPr lang="en-US" sz="10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model_inference</a:t>
            </a:r>
            <a:r>
              <a:rPr lang="en-US" sz="10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forward</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input</a:t>
            </a:r>
            <a:r>
              <a:rPr lang="en-US" sz="1000" dirty="0">
                <a:latin typeface="Menlo" panose="020B0609030804020204" pitchFamily="49" charset="0"/>
                <a:ea typeface="Menlo" panose="020B0609030804020204" pitchFamily="49" charset="0"/>
                <a:cs typeface="Menlo" panose="020B0609030804020204" pitchFamily="49" charset="0"/>
              </a:rPr>
              <a:t>) </a:t>
            </a:r>
          </a:p>
          <a:p>
            <a:r>
              <a:rPr lang="en-US" sz="10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000" dirty="0">
                <a:latin typeface="Menlo" panose="020B0609030804020204" pitchFamily="49" charset="0"/>
                <a:ea typeface="Menlo" panose="020B0609030804020204" pitchFamily="49" charset="0"/>
                <a:cs typeface="Menlo" panose="020B0609030804020204" pitchFamily="49" charset="0"/>
              </a:rPr>
              <a:t> output </a:t>
            </a:r>
            <a:endParaRPr lang="en-US" sz="1000" dirty="0">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666628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2E83-5923-3B4B-9849-28FA70EBCD0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6D658A1-8674-7E47-83C8-66DADA7DD732}"/>
              </a:ext>
            </a:extLst>
          </p:cNvPr>
          <p:cNvSpPr>
            <a:spLocks noGrp="1"/>
          </p:cNvSpPr>
          <p:nvPr>
            <p:ph idx="1"/>
          </p:nvPr>
        </p:nvSpPr>
        <p:spPr/>
        <p:txBody>
          <a:bodyPr/>
          <a:lstStyle/>
          <a:p>
            <a:pPr marL="457200" indent="-457200">
              <a:buFont typeface="+mj-lt"/>
              <a:buAutoNum type="arabicPeriod"/>
            </a:pPr>
            <a:r>
              <a:rPr lang="en-US" dirty="0"/>
              <a:t>Before getting started </a:t>
            </a:r>
          </a:p>
          <a:p>
            <a:pPr marL="457200" indent="-457200">
              <a:buFont typeface="+mj-lt"/>
              <a:buAutoNum type="arabicPeriod"/>
            </a:pPr>
            <a:r>
              <a:rPr lang="en-US" dirty="0" err="1"/>
              <a:t>Keras</a:t>
            </a:r>
            <a:r>
              <a:rPr lang="en-US" dirty="0"/>
              <a:t> </a:t>
            </a:r>
            <a:r>
              <a:rPr lang="en-US" altLang="zh-CN" dirty="0"/>
              <a:t>–</a:t>
            </a:r>
            <a:r>
              <a:rPr lang="zh-CN" altLang="en-US" dirty="0"/>
              <a:t> </a:t>
            </a:r>
            <a:r>
              <a:rPr lang="en-US" altLang="zh-CN" dirty="0"/>
              <a:t>A high level API of </a:t>
            </a:r>
            <a:r>
              <a:rPr lang="en-US" altLang="zh-CN" dirty="0" err="1"/>
              <a:t>Tensorflow</a:t>
            </a:r>
            <a:endParaRPr lang="en-US" altLang="zh-CN" dirty="0"/>
          </a:p>
          <a:p>
            <a:pPr marL="457200" indent="-457200">
              <a:buFont typeface="+mj-lt"/>
              <a:buAutoNum type="arabicPeriod"/>
            </a:pPr>
            <a:r>
              <a:rPr lang="en-US" dirty="0" err="1"/>
              <a:t>PyTorch</a:t>
            </a:r>
            <a:r>
              <a:rPr lang="en-US" dirty="0"/>
              <a:t> – A flexible framework, good for research prototyping</a:t>
            </a:r>
          </a:p>
          <a:p>
            <a:pPr marL="457200" indent="-457200">
              <a:buFont typeface="+mj-lt"/>
              <a:buAutoNum type="arabicPeriod"/>
            </a:pPr>
            <a:r>
              <a:rPr lang="en-US" dirty="0"/>
              <a:t>Hardware</a:t>
            </a:r>
          </a:p>
          <a:p>
            <a:pPr marL="0" indent="0">
              <a:buNone/>
            </a:pPr>
            <a:endParaRPr lang="en-US" dirty="0"/>
          </a:p>
          <a:p>
            <a:endParaRPr lang="en-US" dirty="0"/>
          </a:p>
        </p:txBody>
      </p:sp>
    </p:spTree>
    <p:extLst>
      <p:ext uri="{BB962C8B-B14F-4D97-AF65-F5344CB8AC3E}">
        <p14:creationId xmlns:p14="http://schemas.microsoft.com/office/powerpoint/2010/main" val="410912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F63A-4BCD-A847-9F50-96ADB96D4AD5}"/>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BAF31B45-D2FC-554B-AFB3-332C6728C10B}"/>
              </a:ext>
            </a:extLst>
          </p:cNvPr>
          <p:cNvSpPr>
            <a:spLocks noGrp="1"/>
          </p:cNvSpPr>
          <p:nvPr>
            <p:ph idx="1"/>
          </p:nvPr>
        </p:nvSpPr>
        <p:spPr>
          <a:xfrm>
            <a:off x="1024129" y="2286000"/>
            <a:ext cx="8011230" cy="4023360"/>
          </a:xfrm>
        </p:spPr>
        <p:txBody>
          <a:bodyPr/>
          <a:lstStyle/>
          <a:p>
            <a:pPr marL="457200" indent="-457200">
              <a:buFont typeface="+mj-lt"/>
              <a:buAutoNum type="arabicPeriod"/>
            </a:pPr>
            <a:r>
              <a:rPr lang="en-US" dirty="0"/>
              <a:t>GPU (NVIDIA only)</a:t>
            </a:r>
          </a:p>
          <a:p>
            <a:pPr marL="173736" lvl="1" indent="0">
              <a:buNone/>
            </a:pPr>
            <a:r>
              <a:rPr lang="en-US" dirty="0"/>
              <a:t>Because the optimized bottom codes of those frameworks are written using CUDA currently, NVIDIA is in</a:t>
            </a:r>
            <a:r>
              <a:rPr lang="zh-CN" altLang="en-US" dirty="0"/>
              <a:t> </a:t>
            </a:r>
            <a:r>
              <a:rPr lang="en-US" altLang="zh-CN" dirty="0"/>
              <a:t>monopoly position</a:t>
            </a:r>
            <a:endParaRPr lang="en-US" dirty="0"/>
          </a:p>
          <a:p>
            <a:pPr marL="457200" indent="-457200">
              <a:buFont typeface="+mj-lt"/>
              <a:buAutoNum type="arabicPeriod"/>
            </a:pPr>
            <a:r>
              <a:rPr lang="en-US" dirty="0"/>
              <a:t>Which graphics card to choose?</a:t>
            </a:r>
          </a:p>
          <a:p>
            <a:pPr marL="630936" lvl="1" indent="-457200">
              <a:buFont typeface="+mj-lt"/>
              <a:buAutoNum type="arabicPeriod"/>
            </a:pPr>
            <a:r>
              <a:rPr lang="en-US" dirty="0"/>
              <a:t>Dealing with images: </a:t>
            </a:r>
          </a:p>
          <a:p>
            <a:pPr marL="356616" lvl="2" indent="0">
              <a:buNone/>
            </a:pPr>
            <a:r>
              <a:rPr lang="en-US" dirty="0"/>
              <a:t>	Large VRAM: RTX 2080Ti ($1300)</a:t>
            </a:r>
          </a:p>
          <a:p>
            <a:pPr marL="630936" lvl="1" indent="-457200">
              <a:buFont typeface="+mj-lt"/>
              <a:buAutoNum type="arabicPeriod"/>
            </a:pPr>
            <a:r>
              <a:rPr lang="en-US" dirty="0"/>
              <a:t>Dealing with processed features:</a:t>
            </a:r>
          </a:p>
          <a:p>
            <a:pPr marL="356616" lvl="2" indent="0">
              <a:buNone/>
            </a:pPr>
            <a:r>
              <a:rPr lang="en-US" dirty="0"/>
              <a:t>	Best</a:t>
            </a:r>
            <a:r>
              <a:rPr lang="zh-CN" altLang="en-US" dirty="0"/>
              <a:t> </a:t>
            </a:r>
            <a:r>
              <a:rPr lang="en-US" altLang="zh-CN" dirty="0"/>
              <a:t>performance price ratio: RTX 2070 ($500)</a:t>
            </a:r>
            <a:endParaRPr lang="en-US" dirty="0"/>
          </a:p>
          <a:p>
            <a:pPr marL="457200" indent="-457200">
              <a:buFont typeface="+mj-lt"/>
              <a:buAutoNum type="arabicPeriod"/>
            </a:pPr>
            <a:r>
              <a:rPr lang="en-US" dirty="0"/>
              <a:t>Laptops</a:t>
            </a:r>
          </a:p>
          <a:p>
            <a:pPr marL="630936" lvl="1" indent="-457200">
              <a:buFont typeface="+mj-lt"/>
              <a:buAutoNum type="arabicPeriod"/>
            </a:pPr>
            <a:r>
              <a:rPr lang="en-US" dirty="0"/>
              <a:t>Gaming laptops: too funky!</a:t>
            </a:r>
          </a:p>
          <a:p>
            <a:pPr marL="630936" lvl="1" indent="-457200">
              <a:buFont typeface="+mj-lt"/>
              <a:buAutoNum type="arabicPeriod"/>
            </a:pPr>
            <a:r>
              <a:rPr lang="en-US" dirty="0"/>
              <a:t>Dell XPS 15 7590, </a:t>
            </a:r>
            <a:r>
              <a:rPr lang="en-US" dirty="0" err="1"/>
              <a:t>Thinkpad</a:t>
            </a:r>
            <a:r>
              <a:rPr lang="en-US" dirty="0"/>
              <a:t> X1 Extreme Gen 2 ($1500 - $2000) GTX 1650</a:t>
            </a:r>
          </a:p>
        </p:txBody>
      </p:sp>
      <p:pic>
        <p:nvPicPr>
          <p:cNvPr id="4" name="Picture 3">
            <a:extLst>
              <a:ext uri="{FF2B5EF4-FFF2-40B4-BE49-F238E27FC236}">
                <a16:creationId xmlns:a16="http://schemas.microsoft.com/office/drawing/2014/main" id="{35740BDB-6ECA-EF4A-B3EB-3B7C40798C24}"/>
              </a:ext>
            </a:extLst>
          </p:cNvPr>
          <p:cNvPicPr>
            <a:picLocks noChangeAspect="1"/>
          </p:cNvPicPr>
          <p:nvPr/>
        </p:nvPicPr>
        <p:blipFill>
          <a:blip r:embed="rId2"/>
          <a:stretch>
            <a:fillRect/>
          </a:stretch>
        </p:blipFill>
        <p:spPr>
          <a:xfrm>
            <a:off x="9360605" y="2286000"/>
            <a:ext cx="1905000" cy="1485900"/>
          </a:xfrm>
          <a:prstGeom prst="rect">
            <a:avLst/>
          </a:prstGeom>
        </p:spPr>
      </p:pic>
    </p:spTree>
    <p:extLst>
      <p:ext uri="{BB962C8B-B14F-4D97-AF65-F5344CB8AC3E}">
        <p14:creationId xmlns:p14="http://schemas.microsoft.com/office/powerpoint/2010/main" val="131261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7D04-AE11-2140-B2B4-A1BA5D3319FC}"/>
              </a:ext>
            </a:extLst>
          </p:cNvPr>
          <p:cNvSpPr>
            <a:spLocks noGrp="1"/>
          </p:cNvSpPr>
          <p:nvPr>
            <p:ph type="title"/>
          </p:nvPr>
        </p:nvSpPr>
        <p:spPr/>
        <p:txBody>
          <a:bodyPr/>
          <a:lstStyle/>
          <a:p>
            <a:r>
              <a:rPr lang="en-US" dirty="0"/>
              <a:t>Before</a:t>
            </a:r>
            <a:r>
              <a:rPr lang="zh-CN" altLang="en-US" dirty="0"/>
              <a:t> </a:t>
            </a:r>
            <a:r>
              <a:rPr lang="en-US" altLang="zh-CN" dirty="0"/>
              <a:t>Getting Started</a:t>
            </a:r>
            <a:endParaRPr lang="en-US" dirty="0"/>
          </a:p>
        </p:txBody>
      </p:sp>
      <p:sp>
        <p:nvSpPr>
          <p:cNvPr id="3" name="Content Placeholder 2">
            <a:extLst>
              <a:ext uri="{FF2B5EF4-FFF2-40B4-BE49-F238E27FC236}">
                <a16:creationId xmlns:a16="http://schemas.microsoft.com/office/drawing/2014/main" id="{CEE2E1B7-8A25-BA4B-B2A9-260A420A7E33}"/>
              </a:ext>
            </a:extLst>
          </p:cNvPr>
          <p:cNvSpPr>
            <a:spLocks noGrp="1"/>
          </p:cNvSpPr>
          <p:nvPr>
            <p:ph idx="1"/>
          </p:nvPr>
        </p:nvSpPr>
        <p:spPr/>
        <p:txBody>
          <a:bodyPr/>
          <a:lstStyle/>
          <a:p>
            <a:pPr marL="457200" indent="-457200">
              <a:buFont typeface="+mj-lt"/>
              <a:buAutoNum type="arabicPeriod"/>
            </a:pPr>
            <a:r>
              <a:rPr lang="en-US" dirty="0"/>
              <a:t>Abstract your task</a:t>
            </a:r>
          </a:p>
          <a:p>
            <a:pPr marL="457200" indent="-457200">
              <a:buFont typeface="+mj-lt"/>
              <a:buAutoNum type="arabicPeriod"/>
            </a:pPr>
            <a:r>
              <a:rPr lang="en-US" dirty="0"/>
              <a:t>What data you have?</a:t>
            </a:r>
          </a:p>
          <a:p>
            <a:pPr marL="457200" indent="-457200">
              <a:buFont typeface="+mj-lt"/>
              <a:buAutoNum type="arabicPeriod"/>
            </a:pPr>
            <a:r>
              <a:rPr lang="en-US" dirty="0"/>
              <a:t>Feature engineering</a:t>
            </a:r>
          </a:p>
        </p:txBody>
      </p:sp>
    </p:spTree>
    <p:extLst>
      <p:ext uri="{BB962C8B-B14F-4D97-AF65-F5344CB8AC3E}">
        <p14:creationId xmlns:p14="http://schemas.microsoft.com/office/powerpoint/2010/main" val="212233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FC86-ED33-6D4A-9EF7-8867DA9CC6C9}"/>
              </a:ext>
            </a:extLst>
          </p:cNvPr>
          <p:cNvSpPr>
            <a:spLocks noGrp="1"/>
          </p:cNvSpPr>
          <p:nvPr>
            <p:ph type="title"/>
          </p:nvPr>
        </p:nvSpPr>
        <p:spPr/>
        <p:txBody>
          <a:bodyPr/>
          <a:lstStyle/>
          <a:p>
            <a:r>
              <a:rPr lang="en-US" dirty="0"/>
              <a:t>Abstract your task</a:t>
            </a:r>
          </a:p>
        </p:txBody>
      </p:sp>
      <p:sp>
        <p:nvSpPr>
          <p:cNvPr id="12" name="Content Placeholder 11">
            <a:extLst>
              <a:ext uri="{FF2B5EF4-FFF2-40B4-BE49-F238E27FC236}">
                <a16:creationId xmlns:a16="http://schemas.microsoft.com/office/drawing/2014/main" id="{51507CA3-290B-E044-89F2-60B1AB4537D6}"/>
              </a:ext>
            </a:extLst>
          </p:cNvPr>
          <p:cNvSpPr>
            <a:spLocks noGrp="1"/>
          </p:cNvSpPr>
          <p:nvPr>
            <p:ph idx="1"/>
          </p:nvPr>
        </p:nvSpPr>
        <p:spPr>
          <a:xfrm>
            <a:off x="1024128" y="2286000"/>
            <a:ext cx="4473423" cy="4023360"/>
          </a:xfrm>
        </p:spPr>
        <p:txBody>
          <a:bodyPr/>
          <a:lstStyle/>
          <a:p>
            <a:pPr marL="457200" indent="-457200">
              <a:buFont typeface="+mj-lt"/>
              <a:buAutoNum type="arabicPeriod"/>
            </a:pPr>
            <a:r>
              <a:rPr lang="en-US" dirty="0"/>
              <a:t>Classification:</a:t>
            </a:r>
          </a:p>
          <a:p>
            <a:pPr marL="630936" lvl="1" indent="-457200">
              <a:buFont typeface="+mj-lt"/>
              <a:buAutoNum type="arabicPeriod"/>
            </a:pPr>
            <a:r>
              <a:rPr lang="en-US" dirty="0"/>
              <a:t>Binary/Multiclass classification</a:t>
            </a:r>
          </a:p>
          <a:p>
            <a:pPr marL="630936" lvl="1" indent="-457200">
              <a:buFont typeface="+mj-lt"/>
              <a:buAutoNum type="arabicPeriod"/>
            </a:pPr>
            <a:r>
              <a:rPr lang="en-US" dirty="0"/>
              <a:t>Risk control; cyber</a:t>
            </a:r>
            <a:r>
              <a:rPr lang="zh-CN" altLang="en-US" dirty="0"/>
              <a:t> </a:t>
            </a:r>
            <a:r>
              <a:rPr lang="en-US" altLang="zh-CN" dirty="0"/>
              <a:t>security; image recognition…</a:t>
            </a:r>
            <a:endParaRPr lang="en-US" dirty="0"/>
          </a:p>
          <a:p>
            <a:pPr marL="457200" indent="-457200">
              <a:buFont typeface="+mj-lt"/>
              <a:buAutoNum type="arabicPeriod"/>
            </a:pPr>
            <a:r>
              <a:rPr lang="en-US" dirty="0"/>
              <a:t>Regression</a:t>
            </a:r>
          </a:p>
          <a:p>
            <a:pPr marL="630936" lvl="1" indent="-457200">
              <a:buFont typeface="+mj-lt"/>
              <a:buAutoNum type="arabicPeriod"/>
            </a:pPr>
            <a:r>
              <a:rPr lang="en-US" dirty="0"/>
              <a:t>High dimensional fitting</a:t>
            </a:r>
          </a:p>
          <a:p>
            <a:pPr marL="630936" lvl="1" indent="-457200">
              <a:buFont typeface="+mj-lt"/>
              <a:buAutoNum type="arabicPeriod"/>
            </a:pPr>
            <a:r>
              <a:rPr lang="en-US" dirty="0"/>
              <a:t>Stock price forecasting</a:t>
            </a:r>
          </a:p>
          <a:p>
            <a:pPr marL="457200" indent="-457200">
              <a:buFont typeface="+mj-lt"/>
              <a:buAutoNum type="arabicPeriod"/>
            </a:pPr>
            <a:r>
              <a:rPr lang="en-US" dirty="0"/>
              <a:t>Others</a:t>
            </a:r>
          </a:p>
          <a:p>
            <a:pPr marL="630936" lvl="1" indent="-457200">
              <a:buFont typeface="+mj-lt"/>
              <a:buAutoNum type="arabicPeriod"/>
            </a:pPr>
            <a:r>
              <a:rPr lang="en-US" dirty="0"/>
              <a:t>Tagging</a:t>
            </a:r>
          </a:p>
          <a:p>
            <a:pPr marL="630936" lvl="1" indent="-457200">
              <a:buFont typeface="+mj-lt"/>
              <a:buAutoNum type="arabicPeriod"/>
            </a:pPr>
            <a:r>
              <a:rPr lang="en-US" dirty="0"/>
              <a:t>Unsupervised learning</a:t>
            </a:r>
          </a:p>
        </p:txBody>
      </p:sp>
      <p:pic>
        <p:nvPicPr>
          <p:cNvPr id="14" name="Picture 13" descr="A living room&#10;&#10;Description automatically generated">
            <a:extLst>
              <a:ext uri="{FF2B5EF4-FFF2-40B4-BE49-F238E27FC236}">
                <a16:creationId xmlns:a16="http://schemas.microsoft.com/office/drawing/2014/main" id="{53CFAAC8-306B-9D4F-8993-32C5916350D8}"/>
              </a:ext>
            </a:extLst>
          </p:cNvPr>
          <p:cNvPicPr>
            <a:picLocks noChangeAspect="1"/>
          </p:cNvPicPr>
          <p:nvPr/>
        </p:nvPicPr>
        <p:blipFill>
          <a:blip r:embed="rId2"/>
          <a:stretch>
            <a:fillRect/>
          </a:stretch>
        </p:blipFill>
        <p:spPr>
          <a:xfrm>
            <a:off x="5707566" y="1866993"/>
            <a:ext cx="5923156" cy="4442367"/>
          </a:xfrm>
          <a:prstGeom prst="rect">
            <a:avLst/>
          </a:prstGeom>
        </p:spPr>
      </p:pic>
    </p:spTree>
    <p:extLst>
      <p:ext uri="{BB962C8B-B14F-4D97-AF65-F5344CB8AC3E}">
        <p14:creationId xmlns:p14="http://schemas.microsoft.com/office/powerpoint/2010/main" val="66191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BFD4-60F3-B44F-BD57-BC3BE32A54CF}"/>
              </a:ext>
            </a:extLst>
          </p:cNvPr>
          <p:cNvSpPr>
            <a:spLocks noGrp="1"/>
          </p:cNvSpPr>
          <p:nvPr>
            <p:ph type="title"/>
          </p:nvPr>
        </p:nvSpPr>
        <p:spPr/>
        <p:txBody>
          <a:bodyPr/>
          <a:lstStyle/>
          <a:p>
            <a:r>
              <a:rPr lang="en-US" dirty="0"/>
              <a:t>What data you have?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82FF3-B952-6F46-8A34-26678EE9EDB1}"/>
                  </a:ext>
                </a:extLst>
              </p:cNvPr>
              <p:cNvSpPr>
                <a:spLocks noGrp="1"/>
              </p:cNvSpPr>
              <p:nvPr>
                <p:ph idx="1"/>
              </p:nvPr>
            </p:nvSpPr>
            <p:spPr>
              <a:xfrm>
                <a:off x="1024128" y="2286000"/>
                <a:ext cx="9720073" cy="2631688"/>
              </a:xfrm>
            </p:spPr>
            <p:txBody>
              <a:bodyPr>
                <a:normAutofit/>
              </a:bodyPr>
              <a:lstStyle/>
              <a:p>
                <a:pPr marL="457200" indent="-457200">
                  <a:buFont typeface="+mj-lt"/>
                  <a:buAutoNum type="arabicPeriod"/>
                </a:pPr>
                <a:r>
                  <a:rPr lang="en-US" dirty="0"/>
                  <a:t>”Learning” from data</a:t>
                </a:r>
              </a:p>
              <a:p>
                <a:pPr marL="630936" lvl="1" indent="-457200">
                  <a:buFont typeface="+mj-lt"/>
                  <a:buAutoNum type="arabicPeriod"/>
                </a:pPr>
                <a:r>
                  <a:rPr lang="en-US" dirty="0"/>
                  <a:t>Decision function: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oMath>
                </a14:m>
                <a:endParaRPr lang="en-US" dirty="0"/>
              </a:p>
              <a:p>
                <a:pPr marL="630936" lvl="1" indent="-457200">
                  <a:buFont typeface="+mj-lt"/>
                  <a:buAutoNum type="arabicPeriod"/>
                </a:pPr>
                <a:r>
                  <a:rPr lang="en-US" dirty="0"/>
                  <a:t>Conditional</a:t>
                </a:r>
                <a:r>
                  <a:rPr lang="zh-CN" altLang="en-US" dirty="0"/>
                  <a:t> </a:t>
                </a:r>
                <a:r>
                  <a:rPr lang="en-US" altLang="zh-CN" dirty="0"/>
                  <a:t>probability distribution: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endParaRPr lang="en-US" dirty="0"/>
              </a:p>
              <a:p>
                <a:pPr marL="173736" lvl="1" indent="0">
                  <a:buNone/>
                </a:pPr>
                <a:endParaRPr lang="en-US" dirty="0"/>
              </a:p>
              <a:p>
                <a:pPr marL="457200" indent="-457200">
                  <a:buFont typeface="+mj-lt"/>
                  <a:buAutoNum type="arabicPeriod"/>
                </a:pPr>
                <a:r>
                  <a:rPr lang="en-US" dirty="0"/>
                  <a:t>Joint pro</a:t>
                </a:r>
                <a:r>
                  <a:rPr lang="en-US" altLang="zh-CN" dirty="0"/>
                  <a:t>bability distribution – requirement for data</a:t>
                </a:r>
              </a:p>
              <a:p>
                <a:pPr marL="630936" lvl="1" indent="-457200">
                  <a:buFont typeface="+mj-lt"/>
                  <a:buAutoNum type="arabicPeriod"/>
                </a:pPr>
                <a:r>
                  <a:rPr lang="en-US" altLang="zh-CN" dirty="0"/>
                  <a:t>There is a joint probability distribution between input </a:t>
                </a:r>
                <a14:m>
                  <m:oMath xmlns:m="http://schemas.openxmlformats.org/officeDocument/2006/math">
                    <m:r>
                      <a:rPr lang="en-US" altLang="zh-CN" b="0" i="1" smtClean="0">
                        <a:latin typeface="Cambria Math" panose="02040503050406030204" pitchFamily="18" charset="0"/>
                      </a:rPr>
                      <m:t>𝑋</m:t>
                    </m:r>
                  </m:oMath>
                </a14:m>
                <a:r>
                  <a:rPr lang="en-US" altLang="zh-CN" dirty="0"/>
                  <a:t> and output </a:t>
                </a:r>
                <a14:m>
                  <m:oMath xmlns:m="http://schemas.openxmlformats.org/officeDocument/2006/math">
                    <m:r>
                      <a:rPr lang="en-US" altLang="zh-CN" b="0" i="1" smtClean="0">
                        <a:latin typeface="Cambria Math" panose="02040503050406030204" pitchFamily="18" charset="0"/>
                      </a:rPr>
                      <m:t>𝑌</m:t>
                    </m:r>
                  </m:oMath>
                </a14:m>
                <a:endParaRPr lang="en-US" altLang="zh-CN" dirty="0"/>
              </a:p>
              <a:p>
                <a:pPr marL="630936" lvl="1" indent="-457200">
                  <a:buFont typeface="+mj-lt"/>
                  <a:buAutoNum type="arabicPeriod"/>
                </a:pPr>
                <a:r>
                  <a:rPr lang="en-US" altLang="zh-CN" dirty="0"/>
                  <a:t> </a:t>
                </a:r>
                <a14:m>
                  <m:oMath xmlns:m="http://schemas.openxmlformats.org/officeDocument/2006/math">
                    <m:r>
                      <m:rPr>
                        <m:sty m:val="p"/>
                      </m:rPr>
                      <a:rPr lang="en-US" altLang="zh-CN" i="1" dirty="0" smtClean="0">
                        <a:latin typeface="Cambria Math" panose="02040503050406030204" pitchFamily="18" charset="0"/>
                      </a:rPr>
                      <m:t>P</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𝑋</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r>
                          <a:rPr lang="en-US" altLang="zh-CN" i="1" dirty="0">
                            <a:latin typeface="Cambria Math" panose="02040503050406030204" pitchFamily="18" charset="0"/>
                          </a:rPr>
                          <m:t>𝑌</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𝑖𝑗</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𝑖𝑗</m:t>
                        </m:r>
                      </m:sub>
                    </m:sSub>
                    <m:r>
                      <a:rPr lang="en-US" altLang="zh-CN" b="0" i="1" dirty="0" smtClean="0">
                        <a:latin typeface="Cambria Math" panose="02040503050406030204" pitchFamily="18" charset="0"/>
                      </a:rPr>
                      <m:t>&gt;0, </m:t>
                    </m:r>
                    <m:r>
                      <a:rPr lang="en-US" altLang="zh-CN" b="0" i="0" dirty="0" smtClean="0">
                        <a:latin typeface="Cambria Math" panose="02040503050406030204" pitchFamily="18" charset="0"/>
                      </a:rPr>
                      <m:t> </m:t>
                    </m:r>
                    <m:r>
                      <m:rPr>
                        <m:sty m:val="p"/>
                      </m:rPr>
                      <a:rPr lang="en-US" altLang="zh-CN" b="0" i="0" dirty="0" smtClean="0">
                        <a:latin typeface="Cambria Math" panose="02040503050406030204" pitchFamily="18" charset="0"/>
                      </a:rPr>
                      <m:t>Σ</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𝑖𝑗</m:t>
                        </m:r>
                      </m:sub>
                    </m:sSub>
                    <m:r>
                      <a:rPr lang="en-US" altLang="zh-CN" b="0" i="1" dirty="0" smtClean="0">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00A82FF3-B952-6F46-8A34-26678EE9EDB1}"/>
                  </a:ext>
                </a:extLst>
              </p:cNvPr>
              <p:cNvSpPr>
                <a:spLocks noGrp="1" noRot="1" noChangeAspect="1" noMove="1" noResize="1" noEditPoints="1" noAdjustHandles="1" noChangeArrowheads="1" noChangeShapeType="1" noTextEdit="1"/>
              </p:cNvSpPr>
              <p:nvPr>
                <p:ph idx="1"/>
              </p:nvPr>
            </p:nvSpPr>
            <p:spPr>
              <a:xfrm>
                <a:off x="1024128" y="2286000"/>
                <a:ext cx="9720073" cy="2631688"/>
              </a:xfrm>
              <a:blipFill>
                <a:blip r:embed="rId2"/>
                <a:stretch>
                  <a:fillRect l="-1044" t="-3382"/>
                </a:stretch>
              </a:blipFill>
            </p:spPr>
            <p:txBody>
              <a:bodyPr/>
              <a:lstStyle/>
              <a:p>
                <a:r>
                  <a:rPr lang="en-US">
                    <a:noFill/>
                  </a:rPr>
                  <a:t> </a:t>
                </a:r>
              </a:p>
            </p:txBody>
          </p:sp>
        </mc:Fallback>
      </mc:AlternateContent>
    </p:spTree>
    <p:extLst>
      <p:ext uri="{BB962C8B-B14F-4D97-AF65-F5344CB8AC3E}">
        <p14:creationId xmlns:p14="http://schemas.microsoft.com/office/powerpoint/2010/main" val="163996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158F-2A1B-2B45-BF33-644A1B167CE2}"/>
              </a:ext>
            </a:extLst>
          </p:cNvPr>
          <p:cNvSpPr>
            <a:spLocks noGrp="1"/>
          </p:cNvSpPr>
          <p:nvPr>
            <p:ph type="title"/>
          </p:nvPr>
        </p:nvSpPr>
        <p:spPr/>
        <p:txBody>
          <a:bodyPr/>
          <a:lstStyle/>
          <a:p>
            <a:r>
              <a:rPr lang="en-US" dirty="0"/>
              <a:t>Feature engineering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A46F2F-5DB8-EC4A-88AA-329557ECF485}"/>
                  </a:ext>
                </a:extLst>
              </p:cNvPr>
              <p:cNvSpPr>
                <a:spLocks noGrp="1"/>
              </p:cNvSpPr>
              <p:nvPr>
                <p:ph idx="1"/>
              </p:nvPr>
            </p:nvSpPr>
            <p:spPr/>
            <p:txBody>
              <a:bodyPr/>
              <a:lstStyle/>
              <a:p>
                <a:pPr marL="457200" indent="-457200">
                  <a:buFont typeface="+mj-lt"/>
                  <a:buAutoNum type="arabicPeriod"/>
                </a:pPr>
                <a:r>
                  <a:rPr lang="en-US" dirty="0"/>
                  <a:t>From Physics</a:t>
                </a:r>
              </a:p>
              <a:p>
                <a:pPr marL="173736" lvl="1" indent="0">
                  <a:buNone/>
                </a:pPr>
                <a:r>
                  <a:rPr lang="en-US" dirty="0"/>
                  <a:t>Total unsigned current helicity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𝑡𝑜𝑡𝑎𝑙</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oMath>
                </a14:m>
                <a:endParaRPr lang="en-US" dirty="0"/>
              </a:p>
              <a:p>
                <a:pPr marL="173736" lvl="1" indent="0">
                  <a:buNone/>
                </a:pPr>
                <a:r>
                  <a:rPr lang="en-US" dirty="0"/>
                  <a:t>Total unsigned flux </a:t>
                </a:r>
                <a14:m>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r>
                      <m:rPr>
                        <m:sty m:val="p"/>
                      </m:rPr>
                      <a:rPr lang="en-US" b="0" i="0" smtClean="0">
                        <a:latin typeface="Cambria Math" panose="02040503050406030204" pitchFamily="18" charset="0"/>
                      </a:rPr>
                      <m:t>Σ</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e>
                    </m:d>
                    <m:r>
                      <a:rPr lang="en-US" b="0" i="1" smtClean="0">
                        <a:latin typeface="Cambria Math" panose="02040503050406030204" pitchFamily="18" charset="0"/>
                      </a:rPr>
                      <m:t>𝑑𝐴</m:t>
                    </m:r>
                    <m:r>
                      <a:rPr lang="en-US" b="0" i="1" smtClean="0">
                        <a:latin typeface="Cambria Math" panose="02040503050406030204" pitchFamily="18" charset="0"/>
                      </a:rPr>
                      <m:t> </m:t>
                    </m:r>
                  </m:oMath>
                </a14:m>
                <a:endParaRPr lang="en-US" dirty="0"/>
              </a:p>
              <a:p>
                <a:pPr marL="173736" lvl="1" indent="0">
                  <a:buNone/>
                </a:pPr>
                <a:r>
                  <a:rPr lang="en-US" dirty="0"/>
                  <a:t>…</a:t>
                </a:r>
              </a:p>
              <a:p>
                <a:pPr marL="457200" indent="-457200">
                  <a:buFont typeface="+mj-lt"/>
                  <a:buAutoNum type="arabicPeriod"/>
                </a:pPr>
                <a:r>
                  <a:rPr lang="en-US" dirty="0"/>
                  <a:t>From Convolutional Neural Network</a:t>
                </a:r>
              </a:p>
              <a:p>
                <a:pPr marL="457200" indent="-45720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10A46F2F-5DB8-EC4A-88AA-329557ECF485}"/>
                  </a:ext>
                </a:extLst>
              </p:cNvPr>
              <p:cNvSpPr>
                <a:spLocks noGrp="1" noRot="1" noChangeAspect="1" noMove="1" noResize="1" noEditPoints="1" noAdjustHandles="1" noChangeArrowheads="1" noChangeShapeType="1" noTextEdit="1"/>
              </p:cNvSpPr>
              <p:nvPr>
                <p:ph idx="1"/>
              </p:nvPr>
            </p:nvSpPr>
            <p:spPr>
              <a:blipFill>
                <a:blip r:embed="rId2"/>
                <a:stretch>
                  <a:fillRect l="-1044" t="-2208"/>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89D1209E-0F05-864F-BD99-5020FEE21986}"/>
              </a:ext>
            </a:extLst>
          </p:cNvPr>
          <p:cNvPicPr>
            <a:picLocks noChangeAspect="1"/>
          </p:cNvPicPr>
          <p:nvPr/>
        </p:nvPicPr>
        <p:blipFill rotWithShape="1">
          <a:blip r:embed="rId3"/>
          <a:srcRect b="49495"/>
          <a:stretch/>
        </p:blipFill>
        <p:spPr>
          <a:xfrm>
            <a:off x="7291057" y="2084832"/>
            <a:ext cx="4837472" cy="2032001"/>
          </a:xfrm>
          <a:prstGeom prst="rect">
            <a:avLst/>
          </a:prstGeom>
        </p:spPr>
      </p:pic>
      <p:sp>
        <p:nvSpPr>
          <p:cNvPr id="6" name="TextBox 5">
            <a:extLst>
              <a:ext uri="{FF2B5EF4-FFF2-40B4-BE49-F238E27FC236}">
                <a16:creationId xmlns:a16="http://schemas.microsoft.com/office/drawing/2014/main" id="{EFD23BD3-CA2A-A549-95A2-51E676047B0E}"/>
              </a:ext>
            </a:extLst>
          </p:cNvPr>
          <p:cNvSpPr txBox="1"/>
          <p:nvPr/>
        </p:nvSpPr>
        <p:spPr>
          <a:xfrm>
            <a:off x="9620718" y="4167206"/>
            <a:ext cx="2507811" cy="369332"/>
          </a:xfrm>
          <a:prstGeom prst="rect">
            <a:avLst/>
          </a:prstGeom>
          <a:noFill/>
        </p:spPr>
        <p:txBody>
          <a:bodyPr wrap="square" rtlCol="0">
            <a:spAutoFit/>
          </a:bodyPr>
          <a:lstStyle/>
          <a:p>
            <a:r>
              <a:rPr lang="en-US" dirty="0"/>
              <a:t>M. G. </a:t>
            </a:r>
            <a:r>
              <a:rPr lang="en-US" dirty="0" err="1"/>
              <a:t>Bobra</a:t>
            </a:r>
            <a:r>
              <a:rPr lang="en-US" dirty="0"/>
              <a:t> et al., 2015</a:t>
            </a:r>
          </a:p>
        </p:txBody>
      </p:sp>
      <p:pic>
        <p:nvPicPr>
          <p:cNvPr id="7" name="Picture 6">
            <a:extLst>
              <a:ext uri="{FF2B5EF4-FFF2-40B4-BE49-F238E27FC236}">
                <a16:creationId xmlns:a16="http://schemas.microsoft.com/office/drawing/2014/main" id="{8417AC82-BD34-C94C-84E8-855398202C08}"/>
              </a:ext>
            </a:extLst>
          </p:cNvPr>
          <p:cNvPicPr>
            <a:picLocks noChangeAspect="1"/>
          </p:cNvPicPr>
          <p:nvPr/>
        </p:nvPicPr>
        <p:blipFill>
          <a:blip r:embed="rId4"/>
          <a:stretch>
            <a:fillRect/>
          </a:stretch>
        </p:blipFill>
        <p:spPr>
          <a:xfrm>
            <a:off x="1024128" y="4240784"/>
            <a:ext cx="6604000" cy="2032000"/>
          </a:xfrm>
          <a:prstGeom prst="rect">
            <a:avLst/>
          </a:prstGeom>
        </p:spPr>
      </p:pic>
    </p:spTree>
    <p:extLst>
      <p:ext uri="{BB962C8B-B14F-4D97-AF65-F5344CB8AC3E}">
        <p14:creationId xmlns:p14="http://schemas.microsoft.com/office/powerpoint/2010/main" val="82796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58A7-DE64-2A4A-A59A-5ABDC59C43FD}"/>
              </a:ext>
            </a:extLst>
          </p:cNvPr>
          <p:cNvSpPr>
            <a:spLocks noGrp="1"/>
          </p:cNvSpPr>
          <p:nvPr>
            <p:ph type="title"/>
          </p:nvPr>
        </p:nvSpPr>
        <p:spPr/>
        <p:txBody>
          <a:bodyPr/>
          <a:lstStyle/>
          <a:p>
            <a:r>
              <a:rPr lang="en-US" dirty="0"/>
              <a:t>Time sequence classification – Solar Flare prediction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9EFEA-F721-5143-A4DC-F12B4C1A1FC2}"/>
                  </a:ext>
                </a:extLst>
              </p:cNvPr>
              <p:cNvSpPr>
                <a:spLocks noGrp="1"/>
              </p:cNvSpPr>
              <p:nvPr>
                <p:ph idx="1"/>
              </p:nvPr>
            </p:nvSpPr>
            <p:spPr/>
            <p:txBody>
              <a:bodyPr/>
              <a:lstStyle/>
              <a:p>
                <a:pPr marL="457200" indent="-457200">
                  <a:buFont typeface="+mj-lt"/>
                  <a:buAutoNum type="arabicPeriod"/>
                </a:pPr>
                <a:r>
                  <a:rPr lang="en-US" dirty="0"/>
                  <a:t>Abstract your task</a:t>
                </a:r>
              </a:p>
              <a:p>
                <a:pPr marL="173736" lvl="1" indent="0">
                  <a:buNone/>
                </a:pPr>
                <a:r>
                  <a:rPr lang="en-US" dirty="0"/>
                  <a:t>Given a lot of time sequences of features of an active region (input) and the category of the flares those time sequences belong to (output), predict the flare class of another time sequence</a:t>
                </a:r>
              </a:p>
              <a:p>
                <a:pPr marL="457200" indent="-457200">
                  <a:buFont typeface="+mj-lt"/>
                  <a:buAutoNum type="arabicPeriod"/>
                </a:pPr>
                <a:r>
                  <a:rPr lang="en-US" dirty="0"/>
                  <a:t>What data you have?</a:t>
                </a:r>
              </a:p>
              <a:p>
                <a:pPr marL="173736" lvl="1" indent="0">
                  <a:buNone/>
                </a:pPr>
                <a:r>
                  <a:rPr lang="en-US" dirty="0"/>
                  <a:t>Training set: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𝑡𝑟𝑎𝑖𝑛</m:t>
                        </m:r>
                      </m:sub>
                    </m:sSub>
                    <m:r>
                      <a:rPr lang="en-US" b="0" i="1" smtClean="0">
                        <a:latin typeface="Cambria Math" panose="02040503050406030204" pitchFamily="18" charset="0"/>
                      </a:rPr>
                      <m:t>,  </m:t>
                    </m:r>
                    <m:r>
                      <a:rPr lang="en-US" b="0" i="1" smtClean="0">
                        <a:latin typeface="Cambria Math" panose="02040503050406030204" pitchFamily="18" charset="0"/>
                      </a:rPr>
                      <m:t>𝐿𝑒𝑛𝑔𝑡h</m:t>
                    </m:r>
                    <m:r>
                      <a:rPr lang="en-US" b="0" i="1" smtClean="0">
                        <a:latin typeface="Cambria Math" panose="02040503050406030204" pitchFamily="18" charset="0"/>
                      </a:rPr>
                      <m:t>,  </m:t>
                    </m:r>
                    <m:r>
                      <a:rPr lang="en-US" b="0" i="1" smtClean="0">
                        <a:latin typeface="Cambria Math" panose="02040503050406030204" pitchFamily="18" charset="0"/>
                      </a:rPr>
                      <m:t>𝑁𝑢𝑚</m:t>
                    </m:r>
                    <m:r>
                      <a:rPr lang="en-US" b="0" i="1" smtClean="0">
                        <a:latin typeface="Cambria Math" panose="02040503050406030204" pitchFamily="18" charset="0"/>
                      </a:rPr>
                      <m:t>_</m:t>
                    </m:r>
                    <m:r>
                      <a:rPr lang="en-US" b="0" i="1" smtClean="0">
                        <a:latin typeface="Cambria Math" panose="02040503050406030204" pitchFamily="18" charset="0"/>
                      </a:rPr>
                      <m:t>𝐹𝑒𝑎𝑡𝑢𝑟𝑒</m:t>
                    </m:r>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(0 </m:t>
                    </m:r>
                    <m:r>
                      <a:rPr lang="en-US" b="0" i="1" smtClean="0">
                        <a:latin typeface="Cambria Math" panose="02040503050406030204" pitchFamily="18" charset="0"/>
                      </a:rPr>
                      <m:t>𝑜𝑟</m:t>
                    </m:r>
                    <m:r>
                      <a:rPr lang="en-US" b="0" i="1" smtClean="0">
                        <a:latin typeface="Cambria Math" panose="02040503050406030204" pitchFamily="18" charset="0"/>
                      </a:rPr>
                      <m:t> 1)</m:t>
                    </m:r>
                  </m:oMath>
                </a14:m>
                <a:r>
                  <a:rPr lang="en-US" dirty="0"/>
                  <a:t> </a:t>
                </a:r>
              </a:p>
              <a:p>
                <a:pPr marL="173736" lvl="1" indent="0">
                  <a:buNone/>
                </a:pPr>
                <a:r>
                  <a:rPr lang="en-US" dirty="0"/>
                  <a:t>Validation set: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𝑣𝑎𝑙</m:t>
                        </m:r>
                      </m:sub>
                    </m:sSub>
                    <m:r>
                      <a:rPr lang="en-US" i="1">
                        <a:latin typeface="Cambria Math" panose="02040503050406030204" pitchFamily="18" charset="0"/>
                      </a:rPr>
                      <m:t>,  </m:t>
                    </m:r>
                    <m:r>
                      <a:rPr lang="en-US" i="1">
                        <a:latin typeface="Cambria Math" panose="02040503050406030204" pitchFamily="18" charset="0"/>
                      </a:rPr>
                      <m:t>𝐿𝑒𝑛𝑔𝑡h</m:t>
                    </m:r>
                    <m:r>
                      <a:rPr lang="en-US" i="1">
                        <a:latin typeface="Cambria Math" panose="02040503050406030204" pitchFamily="18" charset="0"/>
                      </a:rPr>
                      <m:t>,  </m:t>
                    </m:r>
                    <m:r>
                      <a:rPr lang="en-US" i="1">
                        <a:latin typeface="Cambria Math" panose="02040503050406030204" pitchFamily="18" charset="0"/>
                      </a:rPr>
                      <m:t>𝑁𝑢𝑚</m:t>
                    </m:r>
                    <m:r>
                      <a:rPr lang="en-US" i="1">
                        <a:latin typeface="Cambria Math" panose="02040503050406030204" pitchFamily="18" charset="0"/>
                      </a:rPr>
                      <m:t>_</m:t>
                    </m:r>
                    <m:r>
                      <a:rPr lang="en-US" i="1">
                        <a:latin typeface="Cambria Math" panose="02040503050406030204" pitchFamily="18" charset="0"/>
                      </a:rPr>
                      <m:t>𝐹𝑒𝑎𝑡𝑢𝑟𝑒</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(0 </m:t>
                    </m:r>
                    <m:r>
                      <a:rPr lang="en-US" i="1">
                        <a:latin typeface="Cambria Math" panose="02040503050406030204" pitchFamily="18" charset="0"/>
                      </a:rPr>
                      <m:t>𝑜𝑟</m:t>
                    </m:r>
                    <m:r>
                      <a:rPr lang="en-US" i="1">
                        <a:latin typeface="Cambria Math" panose="02040503050406030204" pitchFamily="18" charset="0"/>
                      </a:rPr>
                      <m:t> 1)</m:t>
                    </m:r>
                  </m:oMath>
                </a14:m>
                <a:r>
                  <a:rPr lang="en-US" dirty="0"/>
                  <a:t> </a:t>
                </a:r>
              </a:p>
              <a:p>
                <a:pPr marL="457200" indent="-457200">
                  <a:buFont typeface="+mj-lt"/>
                  <a:buAutoNum type="arabicPeriod"/>
                </a:pPr>
                <a:r>
                  <a:rPr lang="en-US" dirty="0"/>
                  <a:t>Feature engineering</a:t>
                </a:r>
              </a:p>
              <a:p>
                <a:pPr marL="173736" lvl="1" indent="0">
                  <a:buNone/>
                </a:pPr>
                <a:r>
                  <a:rPr lang="en-US" dirty="0" err="1"/>
                  <a:t>Spaceweather</a:t>
                </a:r>
                <a:r>
                  <a:rPr lang="en-US" dirty="0"/>
                  <a:t> FITS Header Keywords form SHARP (</a:t>
                </a:r>
                <a:r>
                  <a:rPr lang="en-US" dirty="0" err="1"/>
                  <a:t>Spaceweather</a:t>
                </a:r>
                <a:r>
                  <a:rPr lang="en-US" dirty="0"/>
                  <a:t> HMI Active Region Patch)</a:t>
                </a:r>
              </a:p>
              <a:p>
                <a:pPr marL="173736" lvl="1" indent="0">
                  <a:buNone/>
                </a:pPr>
                <a:r>
                  <a:rPr lang="en-US" dirty="0"/>
                  <a:t>20 numbers for each figure</a:t>
                </a:r>
              </a:p>
            </p:txBody>
          </p:sp>
        </mc:Choice>
        <mc:Fallback xmlns="">
          <p:sp>
            <p:nvSpPr>
              <p:cNvPr id="3" name="Content Placeholder 2">
                <a:extLst>
                  <a:ext uri="{FF2B5EF4-FFF2-40B4-BE49-F238E27FC236}">
                    <a16:creationId xmlns:a16="http://schemas.microsoft.com/office/drawing/2014/main" id="{02C9EFEA-F721-5143-A4DC-F12B4C1A1FC2}"/>
                  </a:ext>
                </a:extLst>
              </p:cNvPr>
              <p:cNvSpPr>
                <a:spLocks noGrp="1" noRot="1" noChangeAspect="1" noMove="1" noResize="1" noEditPoints="1" noAdjustHandles="1" noChangeArrowheads="1" noChangeShapeType="1" noTextEdit="1"/>
              </p:cNvSpPr>
              <p:nvPr>
                <p:ph idx="1"/>
              </p:nvPr>
            </p:nvSpPr>
            <p:spPr>
              <a:blipFill>
                <a:blip r:embed="rId2"/>
                <a:stretch>
                  <a:fillRect l="-1044" t="-2208"/>
                </a:stretch>
              </a:blipFill>
            </p:spPr>
            <p:txBody>
              <a:bodyPr/>
              <a:lstStyle/>
              <a:p>
                <a:r>
                  <a:rPr lang="en-US">
                    <a:noFill/>
                  </a:rPr>
                  <a:t> </a:t>
                </a:r>
              </a:p>
            </p:txBody>
          </p:sp>
        </mc:Fallback>
      </mc:AlternateContent>
    </p:spTree>
    <p:extLst>
      <p:ext uri="{BB962C8B-B14F-4D97-AF65-F5344CB8AC3E}">
        <p14:creationId xmlns:p14="http://schemas.microsoft.com/office/powerpoint/2010/main" val="126832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9260-6254-9E4F-8849-5BA70F876905}"/>
              </a:ext>
            </a:extLst>
          </p:cNvPr>
          <p:cNvSpPr>
            <a:spLocks noGrp="1"/>
          </p:cNvSpPr>
          <p:nvPr>
            <p:ph type="title"/>
          </p:nvPr>
        </p:nvSpPr>
        <p:spPr/>
        <p:txBody>
          <a:bodyPr/>
          <a:lstStyle/>
          <a:p>
            <a:r>
              <a:rPr lang="en-US" dirty="0"/>
              <a:t>Build a LSTM sequence classification model using </a:t>
            </a:r>
            <a:r>
              <a:rPr lang="en-US" dirty="0" err="1"/>
              <a:t>KERas</a:t>
            </a:r>
            <a:endParaRPr lang="en-US" dirty="0"/>
          </a:p>
        </p:txBody>
      </p:sp>
      <p:sp>
        <p:nvSpPr>
          <p:cNvPr id="3" name="Content Placeholder 2">
            <a:extLst>
              <a:ext uri="{FF2B5EF4-FFF2-40B4-BE49-F238E27FC236}">
                <a16:creationId xmlns:a16="http://schemas.microsoft.com/office/drawing/2014/main" id="{4A891211-6151-5A4D-B27E-721FDE811D39}"/>
              </a:ext>
            </a:extLst>
          </p:cNvPr>
          <p:cNvSpPr>
            <a:spLocks noGrp="1"/>
          </p:cNvSpPr>
          <p:nvPr>
            <p:ph idx="1"/>
          </p:nvPr>
        </p:nvSpPr>
        <p:spPr>
          <a:xfrm>
            <a:off x="1024127" y="3781814"/>
            <a:ext cx="9720073" cy="1982709"/>
          </a:xfrm>
        </p:spPr>
        <p:txBody>
          <a:bodyPr/>
          <a:lstStyle/>
          <a:p>
            <a:pPr marL="457200" indent="-457200">
              <a:buFont typeface="+mj-lt"/>
              <a:buAutoNum type="arabicPeriod"/>
            </a:pPr>
            <a:r>
              <a:rPr lang="en-US" dirty="0"/>
              <a:t>Prepare the data (</a:t>
            </a:r>
            <a:r>
              <a:rPr lang="en-US" dirty="0" err="1"/>
              <a:t>Numpy</a:t>
            </a:r>
            <a:r>
              <a:rPr lang="en-US" dirty="0"/>
              <a:t> Array)</a:t>
            </a:r>
          </a:p>
          <a:p>
            <a:pPr marL="457200" indent="-457200">
              <a:buFont typeface="+mj-lt"/>
              <a:buAutoNum type="arabicPeriod"/>
            </a:pPr>
            <a:r>
              <a:rPr lang="en-US" dirty="0"/>
              <a:t>Coding the model</a:t>
            </a:r>
          </a:p>
          <a:p>
            <a:pPr marL="457200" indent="-457200">
              <a:buFont typeface="+mj-lt"/>
              <a:buAutoNum type="arabicPeriod"/>
            </a:pPr>
            <a:r>
              <a:rPr lang="en-US" dirty="0"/>
              <a:t>Train the model</a:t>
            </a:r>
          </a:p>
          <a:p>
            <a:pPr marL="457200" indent="-457200">
              <a:buFont typeface="+mj-lt"/>
              <a:buAutoNum type="arabicPeriod"/>
            </a:pPr>
            <a:r>
              <a:rPr lang="en-US" dirty="0"/>
              <a:t>Evaluate the model, parameter tuning</a:t>
            </a:r>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AACD8CAC-45A3-C748-A551-22FA65111453}"/>
              </a:ext>
            </a:extLst>
          </p:cNvPr>
          <p:cNvPicPr>
            <a:picLocks noChangeAspect="1"/>
          </p:cNvPicPr>
          <p:nvPr/>
        </p:nvPicPr>
        <p:blipFill>
          <a:blip r:embed="rId2"/>
          <a:stretch>
            <a:fillRect/>
          </a:stretch>
        </p:blipFill>
        <p:spPr>
          <a:xfrm>
            <a:off x="1080992" y="2220628"/>
            <a:ext cx="3678621" cy="1066800"/>
          </a:xfrm>
          <a:prstGeom prst="rect">
            <a:avLst/>
          </a:prstGeom>
        </p:spPr>
      </p:pic>
      <p:sp>
        <p:nvSpPr>
          <p:cNvPr id="5" name="TextBox 4">
            <a:extLst>
              <a:ext uri="{FF2B5EF4-FFF2-40B4-BE49-F238E27FC236}">
                <a16:creationId xmlns:a16="http://schemas.microsoft.com/office/drawing/2014/main" id="{FE976F5E-A069-D64C-932F-05D809F65605}"/>
              </a:ext>
            </a:extLst>
          </p:cNvPr>
          <p:cNvSpPr txBox="1"/>
          <p:nvPr/>
        </p:nvSpPr>
        <p:spPr>
          <a:xfrm>
            <a:off x="4759613" y="2292363"/>
            <a:ext cx="6408259" cy="923330"/>
          </a:xfrm>
          <a:prstGeom prst="rect">
            <a:avLst/>
          </a:prstGeom>
          <a:noFill/>
        </p:spPr>
        <p:txBody>
          <a:bodyPr wrap="square" rtlCol="0">
            <a:spAutoFit/>
          </a:bodyPr>
          <a:lstStyle/>
          <a:p>
            <a:pPr algn="just"/>
            <a:r>
              <a:rPr lang="en-US" dirty="0" err="1"/>
              <a:t>Keras</a:t>
            </a:r>
            <a:r>
              <a:rPr lang="en-US" dirty="0"/>
              <a:t> is a high-level neural networks API, written in Python and capable of running on top of </a:t>
            </a:r>
            <a:r>
              <a:rPr lang="en-US" dirty="0">
                <a:hlinkClick r:id="rId3">
                  <a:extLst>
                    <a:ext uri="{A12FA001-AC4F-418D-AE19-62706E023703}">
                      <ahyp:hlinkClr xmlns:ahyp="http://schemas.microsoft.com/office/drawing/2018/hyperlinkcolor" val="tx"/>
                    </a:ext>
                  </a:extLst>
                </a:hlinkClick>
              </a:rPr>
              <a:t>TensorFlow</a:t>
            </a:r>
            <a:r>
              <a:rPr lang="en-US" dirty="0"/>
              <a:t>, </a:t>
            </a:r>
            <a:r>
              <a:rPr lang="en-US" dirty="0">
                <a:hlinkClick r:id="rId4">
                  <a:extLst>
                    <a:ext uri="{A12FA001-AC4F-418D-AE19-62706E023703}">
                      <ahyp:hlinkClr xmlns:ahyp="http://schemas.microsoft.com/office/drawing/2018/hyperlinkcolor" val="tx"/>
                    </a:ext>
                  </a:extLst>
                </a:hlinkClick>
              </a:rPr>
              <a:t>CNTK</a:t>
            </a:r>
            <a:r>
              <a:rPr lang="en-US" dirty="0"/>
              <a:t>, or </a:t>
            </a:r>
            <a:r>
              <a:rPr lang="en-US" dirty="0">
                <a:hlinkClick r:id="rId5">
                  <a:extLst>
                    <a:ext uri="{A12FA001-AC4F-418D-AE19-62706E023703}">
                      <ahyp:hlinkClr xmlns:ahyp="http://schemas.microsoft.com/office/drawing/2018/hyperlinkcolor" val="tx"/>
                    </a:ext>
                  </a:extLst>
                </a:hlinkClick>
              </a:rPr>
              <a:t>Theano</a:t>
            </a:r>
            <a:r>
              <a:rPr lang="en-US" dirty="0"/>
              <a:t>. It was developed with a focus on enabling </a:t>
            </a:r>
            <a:r>
              <a:rPr lang="en-US" b="1" dirty="0"/>
              <a:t>fast experimentation</a:t>
            </a:r>
            <a:r>
              <a:rPr lang="en-US" dirty="0"/>
              <a:t>. </a:t>
            </a:r>
          </a:p>
        </p:txBody>
      </p:sp>
    </p:spTree>
    <p:extLst>
      <p:ext uri="{BB962C8B-B14F-4D97-AF65-F5344CB8AC3E}">
        <p14:creationId xmlns:p14="http://schemas.microsoft.com/office/powerpoint/2010/main" val="91472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387D-E8FB-E042-B565-72FDF138BAF6}"/>
              </a:ext>
            </a:extLst>
          </p:cNvPr>
          <p:cNvSpPr>
            <a:spLocks noGrp="1"/>
          </p:cNvSpPr>
          <p:nvPr>
            <p:ph type="title"/>
          </p:nvPr>
        </p:nvSpPr>
        <p:spPr/>
        <p:txBody>
          <a:bodyPr/>
          <a:lstStyle/>
          <a:p>
            <a:r>
              <a:rPr lang="en-US" dirty="0"/>
              <a:t>Coding the model</a:t>
            </a:r>
          </a:p>
        </p:txBody>
      </p:sp>
      <p:sp>
        <p:nvSpPr>
          <p:cNvPr id="8" name="Rectangle 7">
            <a:extLst>
              <a:ext uri="{FF2B5EF4-FFF2-40B4-BE49-F238E27FC236}">
                <a16:creationId xmlns:a16="http://schemas.microsoft.com/office/drawing/2014/main" id="{A79A26F1-4848-8A4B-8E58-521E6E80DA31}"/>
              </a:ext>
            </a:extLst>
          </p:cNvPr>
          <p:cNvSpPr/>
          <p:nvPr/>
        </p:nvSpPr>
        <p:spPr>
          <a:xfrm>
            <a:off x="1024128" y="2550101"/>
            <a:ext cx="10917393" cy="3539430"/>
          </a:xfrm>
          <a:prstGeom prst="rect">
            <a:avLst/>
          </a:prstGeom>
        </p:spPr>
        <p:txBody>
          <a:bodyPr wrap="square">
            <a:spAutoFit/>
          </a:bodyPr>
          <a:lstStyle/>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keras.models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Sequential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keras.layers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import</a:t>
            </a:r>
            <a:r>
              <a:rPr lang="en-US" sz="1600" dirty="0">
                <a:latin typeface="Menlo" panose="020B0609030804020204" pitchFamily="49" charset="0"/>
                <a:ea typeface="Menlo" panose="020B0609030804020204" pitchFamily="49" charset="0"/>
                <a:cs typeface="Menlo" panose="020B0609030804020204" pitchFamily="49" charset="0"/>
              </a:rPr>
              <a:t> Dense, Dropout, LSTM </a:t>
            </a:r>
          </a:p>
          <a:p>
            <a:endParaRPr lang="en-US" sz="1600" dirty="0">
              <a:solidFill>
                <a:srgbClr val="008000"/>
              </a:solidFill>
              <a:latin typeface="Menlo" panose="020B0609030804020204" pitchFamily="49" charset="0"/>
              <a:ea typeface="Menlo" panose="020B0609030804020204" pitchFamily="49" charset="0"/>
              <a:cs typeface="Menlo" panose="020B0609030804020204" pitchFamily="49" charset="0"/>
            </a:endParaRPr>
          </a:p>
          <a:p>
            <a:endParaRPr lang="en-US" sz="1600"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def</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solidFill>
                  <a:srgbClr val="0000FF"/>
                </a:solidFill>
                <a:latin typeface="Menlo" panose="020B0609030804020204" pitchFamily="49" charset="0"/>
                <a:ea typeface="Menlo" panose="020B0609030804020204" pitchFamily="49" charset="0"/>
                <a:cs typeface="Menlo" panose="020B0609030804020204" pitchFamily="49" charset="0"/>
              </a:rPr>
              <a:t>LSTM_User</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num_period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num_features</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model </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Sequential()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add</a:t>
            </a:r>
            <a:r>
              <a:rPr lang="en-US" sz="1600" dirty="0">
                <a:latin typeface="Menlo" panose="020B0609030804020204" pitchFamily="49" charset="0"/>
                <a:ea typeface="Menlo" panose="020B0609030804020204" pitchFamily="49" charset="0"/>
                <a:cs typeface="Menlo" panose="020B0609030804020204" pitchFamily="49" charset="0"/>
              </a:rPr>
              <a:t>(LSTM(</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50</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return_sequences</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True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input_shape</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num_period</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num_features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add</a:t>
            </a:r>
            <a:r>
              <a:rPr lang="en-US" sz="1600" dirty="0">
                <a:latin typeface="Menlo" panose="020B0609030804020204" pitchFamily="49" charset="0"/>
                <a:ea typeface="Menlo" panose="020B0609030804020204" pitchFamily="49" charset="0"/>
                <a:cs typeface="Menlo" panose="020B0609030804020204" pitchFamily="49" charset="0"/>
              </a:rPr>
              <a:t>(Dropout(</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add</a:t>
            </a:r>
            <a:r>
              <a:rPr lang="en-US" sz="1600" dirty="0">
                <a:latin typeface="Menlo" panose="020B0609030804020204" pitchFamily="49" charset="0"/>
                <a:ea typeface="Menlo" panose="020B0609030804020204" pitchFamily="49" charset="0"/>
                <a:cs typeface="Menlo" panose="020B0609030804020204" pitchFamily="49" charset="0"/>
              </a:rPr>
              <a:t>(LSTM(</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50</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add</a:t>
            </a:r>
            <a:r>
              <a:rPr lang="en-US" sz="1600" dirty="0">
                <a:latin typeface="Menlo" panose="020B0609030804020204" pitchFamily="49" charset="0"/>
                <a:ea typeface="Menlo" panose="020B0609030804020204" pitchFamily="49" charset="0"/>
                <a:cs typeface="Menlo" panose="020B0609030804020204" pitchFamily="49" charset="0"/>
              </a:rPr>
              <a:t>(Dropout(</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0.5</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add</a:t>
            </a:r>
            <a:r>
              <a:rPr lang="en-US" sz="1600" dirty="0">
                <a:latin typeface="Menlo" panose="020B0609030804020204" pitchFamily="49" charset="0"/>
                <a:ea typeface="Menlo" panose="020B0609030804020204" pitchFamily="49" charset="0"/>
                <a:cs typeface="Menlo" panose="020B0609030804020204" pitchFamily="49" charset="0"/>
              </a:rPr>
              <a:t>(Dense(</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1</a:t>
            </a:r>
            <a:r>
              <a:rPr lang="en-US" sz="1600" dirty="0">
                <a:latin typeface="Menlo" panose="020B0609030804020204" pitchFamily="49" charset="0"/>
                <a:ea typeface="Menlo" panose="020B0609030804020204" pitchFamily="49" charset="0"/>
                <a:cs typeface="Menlo" panose="020B0609030804020204" pitchFamily="49" charset="0"/>
              </a:rPr>
              <a:t>, activation</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'sigmoid’</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model</a:t>
            </a:r>
            <a:r>
              <a:rPr lang="en-US" sz="1600" dirty="0" err="1">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compile</a:t>
            </a:r>
            <a:r>
              <a:rPr lang="en-US" sz="1600" dirty="0">
                <a:latin typeface="Menlo" panose="020B0609030804020204" pitchFamily="49" charset="0"/>
                <a:ea typeface="Menlo" panose="020B0609030804020204" pitchFamily="49" charset="0"/>
                <a:cs typeface="Menlo" panose="020B0609030804020204" pitchFamily="49" charset="0"/>
              </a:rPr>
              <a:t>(loss</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rgbClr val="BA2121"/>
                </a:solidFill>
                <a:latin typeface="Menlo" panose="020B0609030804020204" pitchFamily="49" charset="0"/>
                <a:ea typeface="Menlo" panose="020B0609030804020204" pitchFamily="49" charset="0"/>
                <a:cs typeface="Menlo" panose="020B0609030804020204" pitchFamily="49" charset="0"/>
              </a:rPr>
              <a:t>binary_crossentropy</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optimizer</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rgbClr val="BA2121"/>
                </a:solidFill>
                <a:latin typeface="Menlo" panose="020B0609030804020204" pitchFamily="49" charset="0"/>
                <a:ea typeface="Menlo" panose="020B0609030804020204" pitchFamily="49" charset="0"/>
                <a:cs typeface="Menlo" panose="020B0609030804020204" pitchFamily="49" charset="0"/>
              </a:rPr>
              <a:t>adam</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metrics</a:t>
            </a:r>
            <a:r>
              <a:rPr lang="en-US" sz="1600" dirty="0">
                <a:solidFill>
                  <a:srgbClr val="666666"/>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a:solidFill>
                  <a:srgbClr val="BA2121"/>
                </a:solidFill>
                <a:latin typeface="Menlo" panose="020B0609030804020204" pitchFamily="49" charset="0"/>
                <a:ea typeface="Menlo" panose="020B0609030804020204" pitchFamily="49" charset="0"/>
                <a:cs typeface="Menlo" panose="020B0609030804020204" pitchFamily="49" charset="0"/>
              </a:rPr>
              <a:t>'accuracy’</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solidFill>
                  <a:srgbClr val="008000"/>
                </a:solidFill>
                <a:latin typeface="Menlo" panose="020B0609030804020204" pitchFamily="49" charset="0"/>
                <a:ea typeface="Menlo" panose="020B0609030804020204" pitchFamily="49" charset="0"/>
                <a:cs typeface="Menlo" panose="020B0609030804020204" pitchFamily="49" charset="0"/>
              </a:rPr>
              <a:t>	return</a:t>
            </a:r>
            <a:r>
              <a:rPr lang="en-US" sz="1600" dirty="0">
                <a:latin typeface="Menlo" panose="020B0609030804020204" pitchFamily="49" charset="0"/>
                <a:ea typeface="Menlo" panose="020B0609030804020204" pitchFamily="49" charset="0"/>
                <a:cs typeface="Menlo" panose="020B0609030804020204" pitchFamily="49" charset="0"/>
              </a:rPr>
              <a:t> model </a:t>
            </a:r>
            <a:endParaRPr lang="en-US" sz="16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TextBox 8">
            <a:extLst>
              <a:ext uri="{FF2B5EF4-FFF2-40B4-BE49-F238E27FC236}">
                <a16:creationId xmlns:a16="http://schemas.microsoft.com/office/drawing/2014/main" id="{E719132C-CB8A-894E-8B40-0C498EFD9CA5}"/>
              </a:ext>
            </a:extLst>
          </p:cNvPr>
          <p:cNvSpPr txBox="1"/>
          <p:nvPr/>
        </p:nvSpPr>
        <p:spPr>
          <a:xfrm>
            <a:off x="1095469" y="2172832"/>
            <a:ext cx="4490519" cy="377269"/>
          </a:xfrm>
          <a:prstGeom prst="rect">
            <a:avLst/>
          </a:prstGeom>
          <a:noFill/>
        </p:spPr>
        <p:txBody>
          <a:bodyPr wrap="square" rtlCol="0">
            <a:spAutoFit/>
          </a:bodyPr>
          <a:lstStyle/>
          <a:p>
            <a:pPr marL="285750" indent="-285750">
              <a:buFont typeface="Arial" panose="020B0604020202020204" pitchFamily="34" charset="0"/>
              <a:buChar char="•"/>
            </a:pPr>
            <a:r>
              <a:rPr lang="en-US" dirty="0"/>
              <a:t>file </a:t>
            </a:r>
            <a:r>
              <a:rPr lang="en-US" dirty="0" err="1"/>
              <a:t>models.py</a:t>
            </a:r>
            <a:r>
              <a:rPr lang="en-US" dirty="0"/>
              <a:t>:</a:t>
            </a:r>
          </a:p>
        </p:txBody>
      </p:sp>
    </p:spTree>
    <p:extLst>
      <p:ext uri="{BB962C8B-B14F-4D97-AF65-F5344CB8AC3E}">
        <p14:creationId xmlns:p14="http://schemas.microsoft.com/office/powerpoint/2010/main" val="282541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{D49FCC1C-4709-9F4F-A6FB-707AD91CAB51}tf10001061</Template>
  <TotalTime>701</TotalTime>
  <Words>1183</Words>
  <Application>Microsoft Macintosh PowerPoint</Application>
  <PresentationFormat>Widescreen</PresentationFormat>
  <Paragraphs>251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Menlo</vt:lpstr>
      <vt:lpstr>Tw Cen MT</vt:lpstr>
      <vt:lpstr>Tw Cen MT Condensed</vt:lpstr>
      <vt:lpstr>Wingdings 3</vt:lpstr>
      <vt:lpstr>Integral</vt:lpstr>
      <vt:lpstr>Building a machine learning model</vt:lpstr>
      <vt:lpstr>Contents</vt:lpstr>
      <vt:lpstr>Before Getting Started</vt:lpstr>
      <vt:lpstr>Abstract your task</vt:lpstr>
      <vt:lpstr>What data you have?</vt:lpstr>
      <vt:lpstr>Feature engineering</vt:lpstr>
      <vt:lpstr>Time sequence classification – Solar Flare prediction Task</vt:lpstr>
      <vt:lpstr>Build a LSTM sequence classification model using KERas</vt:lpstr>
      <vt:lpstr>Coding the model</vt:lpstr>
      <vt:lpstr>Train the model</vt:lpstr>
      <vt:lpstr>Evaluate the model</vt:lpstr>
      <vt:lpstr>Build a LSTM sequence classification model using Pytorch</vt:lpstr>
      <vt:lpstr>What’s inside the model.fit?  – Backward propagation</vt:lpstr>
      <vt:lpstr>Pytorch training code</vt:lpstr>
      <vt:lpstr>Pytorch training code</vt:lpstr>
      <vt:lpstr>Pytorch dataloader</vt:lpstr>
      <vt:lpstr>Pytorch dataloader</vt:lpstr>
      <vt:lpstr>PyTorch model</vt:lpstr>
      <vt:lpstr>PyTorch model</vt:lpstr>
      <vt:lpstr>HARDWARE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machine learning model</dc:title>
  <dc:creator>Wang, Xiantong</dc:creator>
  <cp:lastModifiedBy>Wang, Xiantong</cp:lastModifiedBy>
  <cp:revision>203</cp:revision>
  <dcterms:created xsi:type="dcterms:W3CDTF">2019-06-09T03:52:53Z</dcterms:created>
  <dcterms:modified xsi:type="dcterms:W3CDTF">2019-06-10T13:55:06Z</dcterms:modified>
</cp:coreProperties>
</file>